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82" d="100"/>
          <a:sy n="82" d="100"/>
        </p:scale>
        <p:origin x="3376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1FAEC-5258-265E-2292-4CCBC94B3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09DF81-32E3-7B9A-9D5C-5C67E46C1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41797-3055-6626-A630-9CD22BE98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1781-0218-5376-26E3-1C895AF5F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lang="en-US"/>
              <a:t>CUSHMAN &amp; </a:t>
            </a:r>
            <a:r>
              <a:rPr lang="en-US" spc="-10"/>
              <a:t>WAKEFIELD</a:t>
            </a:r>
            <a:endParaRPr lang="en-US" spc="-1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37711-3DF9-A8A3-3744-048A01EA4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3550302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AD689-22ED-A968-CE3B-A8CE5300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7FB421-E4CB-2DA8-882B-A73BF417B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A217E-8F9F-66BB-5867-292E21D70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5D125-9435-A0C7-6687-0CD4C78C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lang="en-US"/>
              <a:t>CUSHMAN &amp; </a:t>
            </a:r>
            <a:r>
              <a:rPr lang="en-US" spc="-10"/>
              <a:t>WAKEFIELD</a:t>
            </a:r>
            <a:endParaRPr lang="en-US" spc="-1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4E12F-0343-6B6C-B989-D6EEBBE71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427948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A44C9C-EA10-539A-AF87-45722C6646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0DD2C7-AA21-D3E5-9D55-12725A718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87246-AFF2-3D58-4F9E-B7D2C6007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92AA3-6EAF-1779-C4F1-DA8E3A0B4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lang="en-US"/>
              <a:t>CUSHMAN &amp; </a:t>
            </a:r>
            <a:r>
              <a:rPr lang="en-US" spc="-10"/>
              <a:t>WAKEFIELD</a:t>
            </a:r>
            <a:endParaRPr lang="en-US" spc="-1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7869F-3876-F909-3845-0A9A2EBFD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3400275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CC480-3FB7-1BA0-E168-7A60E12DF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00DD7-1993-B435-B9F4-E47CF2EC4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5D36C-2B38-C365-1223-9ACB9CE56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2C257-2C51-4A44-D63B-E600A6C92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lang="en-US"/>
              <a:t>CUSHMAN &amp; </a:t>
            </a:r>
            <a:r>
              <a:rPr lang="en-US" spc="-10"/>
              <a:t>WAKEFIELD</a:t>
            </a:r>
            <a:endParaRPr lang="en-US" spc="-1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C1984-D71E-3AFD-DFA6-060F78906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108715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03FF6-00CE-A599-3626-32DAF03CA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85E7E-F43C-D166-C7D1-D8CEF9B39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82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82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077CC-B1C7-D0F5-3827-954D2A5E9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2DD19-06E1-653B-8422-EE353DD8E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lang="en-US"/>
              <a:t>CUSHMAN &amp; </a:t>
            </a:r>
            <a:r>
              <a:rPr lang="en-US" spc="-10"/>
              <a:t>WAKEFIELD</a:t>
            </a:r>
            <a:endParaRPr lang="en-US" spc="-1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93056-7D79-E2EA-2B36-B8E1D0FF1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214480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52257-F3DA-FC37-CCA9-F934F87CD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C1669-DB79-EA83-820F-33BDE0179C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F1F651-7F18-6B74-00BD-689FE5B90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13EA1-56C8-B79A-755A-50E5D523F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7D95E-7D2F-CDBC-31E0-AE9147CB4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lang="en-US"/>
              <a:t>CUSHMAN &amp; </a:t>
            </a:r>
            <a:r>
              <a:rPr lang="en-US" spc="-10"/>
              <a:t>WAKEFIELD</a:t>
            </a:r>
            <a:endParaRPr lang="en-US" spc="-1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0044E2-3FF2-9B79-F579-571E5F570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226957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1E96B-1F4A-4A59-ED4C-5BE9F9613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9D378-FAED-6C65-4C4A-5C969844C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F1437-8F9C-6C34-2578-A72C5E987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365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5BAB82-B9E5-2667-4D3C-68D164307C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4D623C-E6DB-274E-F438-184E94DB36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E2C9F3-CD27-120D-09EF-5B35664C8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FD28C9-1646-EBE8-6230-1686867A9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lang="en-US"/>
              <a:t>CUSHMAN &amp; </a:t>
            </a:r>
            <a:r>
              <a:rPr lang="en-US" spc="-10"/>
              <a:t>WAKEFIELD</a:t>
            </a:r>
            <a:endParaRPr lang="en-US" spc="-1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93AD0B-BC3E-9CF1-886D-25E851F1D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117494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DE597-ABB0-2791-EA6C-0BA7CF391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993946-E92A-B70A-8459-AFCDF4DFD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9BDE2-5698-E48D-A9F3-D7A6F3A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lang="en-US"/>
              <a:t>CUSHMAN &amp; </a:t>
            </a:r>
            <a:r>
              <a:rPr lang="en-US" spc="-10"/>
              <a:t>WAKEFIELD</a:t>
            </a:r>
            <a:endParaRPr lang="en-US" spc="-1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3B4DC1-959F-F33E-B5AF-DDEBE5886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348846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2E834B-75F7-D153-AE9B-F33FAFF2D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211B5A-8CC3-2040-2626-A129EC61E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lang="en-US"/>
              <a:t>CUSHMAN &amp; </a:t>
            </a:r>
            <a:r>
              <a:rPr lang="en-US" spc="-10"/>
              <a:t>WAKEFIELD</a:t>
            </a:r>
            <a:endParaRPr lang="en-US" spc="-1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5810C-59BC-388D-A851-F5A1CF6E4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1276090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1EC17-E468-0545-026A-A75FD1CD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6AFB6-310C-18A8-04F7-82423B2EA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7AFB52-3D00-5E09-64E7-B7174F7BD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E5565D-A60A-C76A-A862-6A22BD9DC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788175-7A3C-99BB-7664-826E1F835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lang="en-US"/>
              <a:t>CUSHMAN &amp; </a:t>
            </a:r>
            <a:r>
              <a:rPr lang="en-US" spc="-10"/>
              <a:t>WAKEFIELD</a:t>
            </a:r>
            <a:endParaRPr lang="en-US" spc="-1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F6D48-EF8B-5DCB-F9E1-4BCEC55BA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111611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BFE1B-47FA-BBA1-9377-BD3C80C24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9A3A8F-B731-B6E9-53E6-04963BE8A4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B0CFF-14B1-526B-D733-2FD571786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65250C-15E2-5CAF-AFBA-73883D6C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1EFAA3-BC83-A645-F08E-A387ACC88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lang="en-US"/>
              <a:t>CUSHMAN &amp; </a:t>
            </a:r>
            <a:r>
              <a:rPr lang="en-US" spc="-10"/>
              <a:t>WAKEFIELD</a:t>
            </a:r>
            <a:endParaRPr lang="en-US" spc="-1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49598-4C0C-3DAA-EEAF-4BE2D8F2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2121980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E2FB79-09E7-072B-209A-5A314C8D9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FF174-C264-B2EF-2FE7-E3A758D17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33563-7326-DDB6-6456-965736F5C1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8AE46-2BF1-BD71-729E-09718796A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lang="en-US"/>
              <a:t>CUSHMAN &amp; </a:t>
            </a:r>
            <a:r>
              <a:rPr lang="en-US" spc="-10"/>
              <a:t>WAKEFIELD</a:t>
            </a:r>
            <a:endParaRPr lang="en-US" spc="-1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0D3F3-C43B-A8C2-E65F-BF33CA949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4572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152243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1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3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5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37.png"/><Relationship Id="rId3" Type="http://schemas.openxmlformats.org/officeDocument/2006/relationships/image" Target="../media/image2.png"/><Relationship Id="rId21" Type="http://schemas.openxmlformats.org/officeDocument/2006/relationships/image" Target="../media/image4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36.png"/><Relationship Id="rId16" Type="http://schemas.openxmlformats.org/officeDocument/2006/relationships/image" Target="../media/image1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3644" y="4578600"/>
            <a:ext cx="3926204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Gotham Bold"/>
                <a:cs typeface="Gotham Bold"/>
              </a:rPr>
              <a:t>Post</a:t>
            </a:r>
            <a:r>
              <a:rPr sz="2100" spc="-50" dirty="0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sz="2100" dirty="0">
                <a:solidFill>
                  <a:srgbClr val="FFFFFF"/>
                </a:solidFill>
                <a:latin typeface="Gotham Bold"/>
                <a:cs typeface="Gotham Bold"/>
              </a:rPr>
              <a:t>Military</a:t>
            </a:r>
            <a:r>
              <a:rPr sz="2100" spc="-50" dirty="0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sz="2100" dirty="0">
                <a:solidFill>
                  <a:srgbClr val="FFFFFF"/>
                </a:solidFill>
                <a:latin typeface="Gotham Bold"/>
                <a:cs typeface="Gotham Bold"/>
              </a:rPr>
              <a:t>Job</a:t>
            </a:r>
            <a:r>
              <a:rPr sz="2100" spc="-45" dirty="0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sz="2100" dirty="0">
                <a:solidFill>
                  <a:srgbClr val="FFFFFF"/>
                </a:solidFill>
                <a:latin typeface="Gotham Bold"/>
                <a:cs typeface="Gotham Bold"/>
              </a:rPr>
              <a:t>seeking</a:t>
            </a:r>
            <a:r>
              <a:rPr sz="2100" spc="-50" dirty="0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Gotham Bold"/>
                <a:cs typeface="Gotham Bold"/>
              </a:rPr>
              <a:t>101</a:t>
            </a:r>
            <a:endParaRPr sz="2100">
              <a:latin typeface="Gotham Bold"/>
              <a:cs typeface="Gotham Bol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83615" algn="l"/>
                <a:tab pos="1582420" algn="l"/>
                <a:tab pos="1858645" algn="l"/>
              </a:tabLst>
            </a:pPr>
            <a:r>
              <a:rPr spc="-10" dirty="0"/>
              <a:t>FIELD</a:t>
            </a:r>
            <a:r>
              <a:rPr dirty="0"/>
              <a:t>	</a:t>
            </a:r>
            <a:r>
              <a:rPr spc="-35" dirty="0"/>
              <a:t>MANUAL </a:t>
            </a:r>
            <a:r>
              <a:rPr spc="-25" dirty="0"/>
              <a:t>TO</a:t>
            </a:r>
            <a:r>
              <a:rPr dirty="0"/>
              <a:t>	</a:t>
            </a:r>
            <a:r>
              <a:rPr spc="-50" dirty="0"/>
              <a:t>A</a:t>
            </a:r>
            <a:r>
              <a:rPr dirty="0"/>
              <a:t>	</a:t>
            </a:r>
            <a:r>
              <a:rPr spc="-10" dirty="0"/>
              <a:t>CAREER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8" y="9372112"/>
            <a:ext cx="2439640" cy="229092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2062497" y="457200"/>
            <a:ext cx="0" cy="490220"/>
          </a:xfrm>
          <a:custGeom>
            <a:avLst/>
            <a:gdLst/>
            <a:ahLst/>
            <a:cxnLst/>
            <a:rect l="l" t="t" r="r" b="b"/>
            <a:pathLst>
              <a:path h="490219">
                <a:moveTo>
                  <a:pt x="0" y="0"/>
                </a:moveTo>
                <a:lnTo>
                  <a:pt x="0" y="490105"/>
                </a:lnTo>
              </a:path>
            </a:pathLst>
          </a:custGeom>
          <a:ln w="166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551611"/>
            <a:ext cx="395605" cy="294005"/>
          </a:xfrm>
          <a:custGeom>
            <a:avLst/>
            <a:gdLst/>
            <a:ahLst/>
            <a:cxnLst/>
            <a:rect l="l" t="t" r="r" b="b"/>
            <a:pathLst>
              <a:path w="395605" h="294005">
                <a:moveTo>
                  <a:pt x="17653" y="195872"/>
                </a:moveTo>
                <a:lnTo>
                  <a:pt x="0" y="209219"/>
                </a:lnTo>
                <a:lnTo>
                  <a:pt x="0" y="293700"/>
                </a:lnTo>
                <a:lnTo>
                  <a:pt x="17653" y="293700"/>
                </a:lnTo>
                <a:lnTo>
                  <a:pt x="17653" y="195872"/>
                </a:lnTo>
                <a:close/>
              </a:path>
              <a:path w="395605" h="294005">
                <a:moveTo>
                  <a:pt x="52006" y="169900"/>
                </a:moveTo>
                <a:lnTo>
                  <a:pt x="34353" y="183248"/>
                </a:lnTo>
                <a:lnTo>
                  <a:pt x="34353" y="293700"/>
                </a:lnTo>
                <a:lnTo>
                  <a:pt x="52006" y="293700"/>
                </a:lnTo>
                <a:lnTo>
                  <a:pt x="52006" y="169900"/>
                </a:lnTo>
                <a:close/>
              </a:path>
              <a:path w="395605" h="294005">
                <a:moveTo>
                  <a:pt x="86360" y="143941"/>
                </a:moveTo>
                <a:lnTo>
                  <a:pt x="68707" y="157289"/>
                </a:lnTo>
                <a:lnTo>
                  <a:pt x="68707" y="293700"/>
                </a:lnTo>
                <a:lnTo>
                  <a:pt x="86360" y="293700"/>
                </a:lnTo>
                <a:lnTo>
                  <a:pt x="86360" y="143941"/>
                </a:lnTo>
                <a:close/>
              </a:path>
              <a:path w="395605" h="294005">
                <a:moveTo>
                  <a:pt x="120713" y="64554"/>
                </a:moveTo>
                <a:lnTo>
                  <a:pt x="103060" y="77901"/>
                </a:lnTo>
                <a:lnTo>
                  <a:pt x="103060" y="293700"/>
                </a:lnTo>
                <a:lnTo>
                  <a:pt x="120713" y="293700"/>
                </a:lnTo>
                <a:lnTo>
                  <a:pt x="120713" y="64554"/>
                </a:lnTo>
                <a:close/>
              </a:path>
              <a:path w="395605" h="294005">
                <a:moveTo>
                  <a:pt x="155067" y="38582"/>
                </a:moveTo>
                <a:lnTo>
                  <a:pt x="137414" y="51930"/>
                </a:lnTo>
                <a:lnTo>
                  <a:pt x="137414" y="293700"/>
                </a:lnTo>
                <a:lnTo>
                  <a:pt x="155067" y="293700"/>
                </a:lnTo>
                <a:lnTo>
                  <a:pt x="155067" y="38582"/>
                </a:lnTo>
                <a:close/>
              </a:path>
              <a:path w="395605" h="294005">
                <a:moveTo>
                  <a:pt x="189420" y="12623"/>
                </a:moveTo>
                <a:lnTo>
                  <a:pt x="171767" y="25971"/>
                </a:lnTo>
                <a:lnTo>
                  <a:pt x="171767" y="293700"/>
                </a:lnTo>
                <a:lnTo>
                  <a:pt x="189420" y="293700"/>
                </a:lnTo>
                <a:lnTo>
                  <a:pt x="189420" y="12623"/>
                </a:lnTo>
                <a:close/>
              </a:path>
              <a:path w="395605" h="294005">
                <a:moveTo>
                  <a:pt x="292493" y="65290"/>
                </a:moveTo>
                <a:lnTo>
                  <a:pt x="206121" y="0"/>
                </a:lnTo>
                <a:lnTo>
                  <a:pt x="206121" y="293700"/>
                </a:lnTo>
                <a:lnTo>
                  <a:pt x="292493" y="293700"/>
                </a:lnTo>
                <a:lnTo>
                  <a:pt x="292493" y="65290"/>
                </a:lnTo>
                <a:close/>
              </a:path>
              <a:path w="395605" h="294005">
                <a:moveTo>
                  <a:pt x="395554" y="196951"/>
                </a:moveTo>
                <a:lnTo>
                  <a:pt x="309181" y="131660"/>
                </a:lnTo>
                <a:lnTo>
                  <a:pt x="309181" y="293700"/>
                </a:lnTo>
                <a:lnTo>
                  <a:pt x="395554" y="293700"/>
                </a:lnTo>
                <a:lnTo>
                  <a:pt x="395554" y="196951"/>
                </a:lnTo>
                <a:close/>
              </a:path>
            </a:pathLst>
          </a:custGeom>
          <a:solidFill>
            <a:srgbClr val="EE2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915527" y="615045"/>
            <a:ext cx="941705" cy="230504"/>
            <a:chOff x="915527" y="615045"/>
            <a:chExt cx="941705" cy="230504"/>
          </a:xfrm>
        </p:grpSpPr>
        <p:pic>
          <p:nvPicPr>
            <p:cNvPr id="8" name="object 8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3970" y="616845"/>
              <a:ext cx="84315" cy="982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1319" y="615068"/>
              <a:ext cx="76568" cy="9991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6733" y="616847"/>
              <a:ext cx="81826" cy="967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9943" y="616847"/>
              <a:ext cx="85966" cy="967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7789" y="748558"/>
              <a:ext cx="88036" cy="967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9730" y="748558"/>
              <a:ext cx="73025" cy="9674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515427" y="748550"/>
              <a:ext cx="21590" cy="97155"/>
            </a:xfrm>
            <a:custGeom>
              <a:avLst/>
              <a:gdLst/>
              <a:ahLst/>
              <a:cxnLst/>
              <a:rect l="l" t="t" r="r" b="b"/>
              <a:pathLst>
                <a:path w="21590" h="97155">
                  <a:moveTo>
                    <a:pt x="21285" y="0"/>
                  </a:moveTo>
                  <a:lnTo>
                    <a:pt x="0" y="0"/>
                  </a:lnTo>
                  <a:lnTo>
                    <a:pt x="0" y="96748"/>
                  </a:lnTo>
                  <a:lnTo>
                    <a:pt x="21285" y="96748"/>
                  </a:lnTo>
                  <a:lnTo>
                    <a:pt x="212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8086" y="748410"/>
              <a:ext cx="73025" cy="967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2907" y="748558"/>
              <a:ext cx="69519" cy="9674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8015" y="748557"/>
              <a:ext cx="89154" cy="9674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8717" y="615073"/>
              <a:ext cx="90119" cy="10006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3515" y="616844"/>
              <a:ext cx="96062" cy="967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3475" y="616841"/>
              <a:ext cx="102565" cy="9676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071324" y="748550"/>
              <a:ext cx="102870" cy="97155"/>
            </a:xfrm>
            <a:custGeom>
              <a:avLst/>
              <a:gdLst/>
              <a:ahLst/>
              <a:cxnLst/>
              <a:rect l="l" t="t" r="r" b="b"/>
              <a:pathLst>
                <a:path w="102869" h="97155">
                  <a:moveTo>
                    <a:pt x="61391" y="0"/>
                  </a:moveTo>
                  <a:lnTo>
                    <a:pt x="41173" y="0"/>
                  </a:lnTo>
                  <a:lnTo>
                    <a:pt x="0" y="96761"/>
                  </a:lnTo>
                  <a:lnTo>
                    <a:pt x="21704" y="96761"/>
                  </a:lnTo>
                  <a:lnTo>
                    <a:pt x="30543" y="75057"/>
                  </a:lnTo>
                  <a:lnTo>
                    <a:pt x="93329" y="75057"/>
                  </a:lnTo>
                  <a:lnTo>
                    <a:pt x="85331" y="56261"/>
                  </a:lnTo>
                  <a:lnTo>
                    <a:pt x="38150" y="56261"/>
                  </a:lnTo>
                  <a:lnTo>
                    <a:pt x="51003" y="24879"/>
                  </a:lnTo>
                  <a:lnTo>
                    <a:pt x="71978" y="24879"/>
                  </a:lnTo>
                  <a:lnTo>
                    <a:pt x="61391" y="0"/>
                  </a:lnTo>
                  <a:close/>
                </a:path>
                <a:path w="102869" h="97155">
                  <a:moveTo>
                    <a:pt x="93329" y="75057"/>
                  </a:moveTo>
                  <a:lnTo>
                    <a:pt x="71462" y="75057"/>
                  </a:lnTo>
                  <a:lnTo>
                    <a:pt x="80302" y="96761"/>
                  </a:lnTo>
                  <a:lnTo>
                    <a:pt x="102565" y="96761"/>
                  </a:lnTo>
                  <a:lnTo>
                    <a:pt x="93329" y="75057"/>
                  </a:lnTo>
                  <a:close/>
                </a:path>
                <a:path w="102869" h="97155">
                  <a:moveTo>
                    <a:pt x="71978" y="24879"/>
                  </a:moveTo>
                  <a:lnTo>
                    <a:pt x="51003" y="24879"/>
                  </a:lnTo>
                  <a:lnTo>
                    <a:pt x="63855" y="56261"/>
                  </a:lnTo>
                  <a:lnTo>
                    <a:pt x="85331" y="56261"/>
                  </a:lnTo>
                  <a:lnTo>
                    <a:pt x="71978" y="248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2689" y="748550"/>
              <a:ext cx="73723" cy="9676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915527" y="748553"/>
              <a:ext cx="156210" cy="97155"/>
            </a:xfrm>
            <a:custGeom>
              <a:avLst/>
              <a:gdLst/>
              <a:ahLst/>
              <a:cxnLst/>
              <a:rect l="l" t="t" r="r" b="b"/>
              <a:pathLst>
                <a:path w="156209" h="97155">
                  <a:moveTo>
                    <a:pt x="155778" y="0"/>
                  </a:moveTo>
                  <a:lnTo>
                    <a:pt x="133007" y="0"/>
                  </a:lnTo>
                  <a:lnTo>
                    <a:pt x="110591" y="67398"/>
                  </a:lnTo>
                  <a:lnTo>
                    <a:pt x="88163" y="0"/>
                  </a:lnTo>
                  <a:lnTo>
                    <a:pt x="67614" y="0"/>
                  </a:lnTo>
                  <a:lnTo>
                    <a:pt x="45199" y="67398"/>
                  </a:lnTo>
                  <a:lnTo>
                    <a:pt x="22771" y="0"/>
                  </a:lnTo>
                  <a:lnTo>
                    <a:pt x="0" y="0"/>
                  </a:lnTo>
                  <a:lnTo>
                    <a:pt x="34861" y="96748"/>
                  </a:lnTo>
                  <a:lnTo>
                    <a:pt x="56019" y="96748"/>
                  </a:lnTo>
                  <a:lnTo>
                    <a:pt x="77889" y="30327"/>
                  </a:lnTo>
                  <a:lnTo>
                    <a:pt x="99771" y="96748"/>
                  </a:lnTo>
                  <a:lnTo>
                    <a:pt x="120916" y="96748"/>
                  </a:lnTo>
                  <a:lnTo>
                    <a:pt x="1557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0927" y="615045"/>
              <a:ext cx="91973" cy="100342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300" y="542556"/>
            <a:ext cx="910335" cy="3240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2A59A3E-8182-4D3B-A9DE-1858908A44D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52400" y="-110825"/>
            <a:ext cx="8077200" cy="102800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9324340"/>
            <a:ext cx="6858000" cy="0"/>
          </a:xfrm>
          <a:custGeom>
            <a:avLst/>
            <a:gdLst/>
            <a:ahLst/>
            <a:cxnLst/>
            <a:rect l="l" t="t" r="r" b="b"/>
            <a:pathLst>
              <a:path w="6858000">
                <a:moveTo>
                  <a:pt x="0" y="0"/>
                </a:moveTo>
                <a:lnTo>
                  <a:pt x="6858000" y="0"/>
                </a:lnTo>
              </a:path>
            </a:pathLst>
          </a:custGeom>
          <a:ln w="12700">
            <a:solidFill>
              <a:srgbClr val="E300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500" y="484203"/>
            <a:ext cx="1639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7E8283"/>
                </a:solidFill>
                <a:latin typeface="Gotham Bold"/>
                <a:cs typeface="Gotham Bold"/>
              </a:rPr>
              <a:t>Field</a:t>
            </a:r>
            <a:r>
              <a:rPr sz="900" spc="-25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900" dirty="0">
                <a:solidFill>
                  <a:srgbClr val="7E8283"/>
                </a:solidFill>
                <a:latin typeface="Gotham Bold"/>
                <a:cs typeface="Gotham Bold"/>
              </a:rPr>
              <a:t>Manual</a:t>
            </a:r>
            <a:r>
              <a:rPr sz="900" spc="-20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900" dirty="0">
                <a:solidFill>
                  <a:srgbClr val="7E8283"/>
                </a:solidFill>
                <a:latin typeface="Gotham Bold"/>
                <a:cs typeface="Gotham Bold"/>
              </a:rPr>
              <a:t>to</a:t>
            </a:r>
            <a:r>
              <a:rPr sz="900" spc="-20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900" dirty="0">
                <a:solidFill>
                  <a:srgbClr val="7E8283"/>
                </a:solidFill>
                <a:latin typeface="Gotham Bold"/>
                <a:cs typeface="Gotham Bold"/>
              </a:rPr>
              <a:t>a</a:t>
            </a:r>
            <a:r>
              <a:rPr sz="900" spc="-25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900" spc="-10" dirty="0">
                <a:solidFill>
                  <a:srgbClr val="7E8283"/>
                </a:solidFill>
                <a:latin typeface="Gotham Bold"/>
                <a:cs typeface="Gotham Bold"/>
              </a:rPr>
              <a:t>Career</a:t>
            </a:r>
            <a:endParaRPr sz="900">
              <a:latin typeface="Gotham Bold"/>
              <a:cs typeface="Gotham Bold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7E8283"/>
                </a:solidFill>
                <a:latin typeface="Gotham Book"/>
                <a:cs typeface="Gotham Book"/>
              </a:rPr>
              <a:t>Post</a:t>
            </a:r>
            <a:r>
              <a:rPr sz="900" spc="-30" dirty="0">
                <a:solidFill>
                  <a:srgbClr val="7E8283"/>
                </a:solidFill>
                <a:latin typeface="Gotham Book"/>
                <a:cs typeface="Gotham Book"/>
              </a:rPr>
              <a:t> </a:t>
            </a:r>
            <a:r>
              <a:rPr sz="900" dirty="0">
                <a:solidFill>
                  <a:srgbClr val="7E8283"/>
                </a:solidFill>
                <a:latin typeface="Gotham Book"/>
                <a:cs typeface="Gotham Book"/>
              </a:rPr>
              <a:t>Military</a:t>
            </a:r>
            <a:r>
              <a:rPr sz="900" spc="-25" dirty="0">
                <a:solidFill>
                  <a:srgbClr val="7E8283"/>
                </a:solidFill>
                <a:latin typeface="Gotham Book"/>
                <a:cs typeface="Gotham Book"/>
              </a:rPr>
              <a:t> </a:t>
            </a:r>
            <a:r>
              <a:rPr sz="900" dirty="0">
                <a:solidFill>
                  <a:srgbClr val="7E8283"/>
                </a:solidFill>
                <a:latin typeface="Gotham Book"/>
                <a:cs typeface="Gotham Book"/>
              </a:rPr>
              <a:t>Job</a:t>
            </a:r>
            <a:r>
              <a:rPr sz="900" spc="-30" dirty="0">
                <a:solidFill>
                  <a:srgbClr val="7E8283"/>
                </a:solidFill>
                <a:latin typeface="Gotham Book"/>
                <a:cs typeface="Gotham Book"/>
              </a:rPr>
              <a:t> </a:t>
            </a:r>
            <a:r>
              <a:rPr sz="900" dirty="0">
                <a:solidFill>
                  <a:srgbClr val="7E8283"/>
                </a:solidFill>
                <a:latin typeface="Gotham Book"/>
                <a:cs typeface="Gotham Book"/>
              </a:rPr>
              <a:t>seeking</a:t>
            </a:r>
            <a:r>
              <a:rPr sz="900" spc="-25" dirty="0">
                <a:solidFill>
                  <a:srgbClr val="7E8283"/>
                </a:solidFill>
                <a:latin typeface="Gotham Book"/>
                <a:cs typeface="Gotham Book"/>
              </a:rPr>
              <a:t> 101</a:t>
            </a:r>
            <a:endParaRPr sz="900">
              <a:latin typeface="Gotham Book"/>
              <a:cs typeface="Gotham Boo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448627"/>
            <a:ext cx="7772400" cy="3621404"/>
            <a:chOff x="0" y="448627"/>
            <a:chExt cx="7772400" cy="3621404"/>
          </a:xfrm>
        </p:grpSpPr>
        <p:sp>
          <p:nvSpPr>
            <p:cNvPr id="5" name="object 5"/>
            <p:cNvSpPr/>
            <p:nvPr/>
          </p:nvSpPr>
          <p:spPr>
            <a:xfrm>
              <a:off x="6352560" y="457200"/>
              <a:ext cx="0" cy="400050"/>
            </a:xfrm>
            <a:custGeom>
              <a:avLst/>
              <a:gdLst/>
              <a:ahLst/>
              <a:cxnLst/>
              <a:rect l="l" t="t" r="r" b="b"/>
              <a:pathLst>
                <a:path h="400050">
                  <a:moveTo>
                    <a:pt x="0" y="0"/>
                  </a:moveTo>
                  <a:lnTo>
                    <a:pt x="0" y="399453"/>
                  </a:lnTo>
                </a:path>
              </a:pathLst>
            </a:custGeom>
            <a:ln w="16675">
              <a:solidFill>
                <a:srgbClr val="5357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4440" y="534140"/>
              <a:ext cx="322388" cy="23937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4521" y="585864"/>
              <a:ext cx="149903" cy="815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87932" y="587314"/>
              <a:ext cx="66687" cy="7885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3945" y="587314"/>
              <a:ext cx="70078" cy="7885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8039" y="694660"/>
              <a:ext cx="71755" cy="7885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739269" y="694549"/>
              <a:ext cx="353060" cy="79375"/>
            </a:xfrm>
            <a:custGeom>
              <a:avLst/>
              <a:gdLst/>
              <a:ahLst/>
              <a:cxnLst/>
              <a:rect l="l" t="t" r="r" b="b"/>
              <a:pathLst>
                <a:path w="353060" h="79375">
                  <a:moveTo>
                    <a:pt x="59512" y="63538"/>
                  </a:moveTo>
                  <a:lnTo>
                    <a:pt x="17233" y="63538"/>
                  </a:lnTo>
                  <a:lnTo>
                    <a:pt x="17233" y="46977"/>
                  </a:lnTo>
                  <a:lnTo>
                    <a:pt x="53886" y="46977"/>
                  </a:lnTo>
                  <a:lnTo>
                    <a:pt x="53886" y="31546"/>
                  </a:lnTo>
                  <a:lnTo>
                    <a:pt x="17233" y="31546"/>
                  </a:lnTo>
                  <a:lnTo>
                    <a:pt x="17233" y="15544"/>
                  </a:lnTo>
                  <a:lnTo>
                    <a:pt x="58953" y="15544"/>
                  </a:lnTo>
                  <a:lnTo>
                    <a:pt x="58953" y="114"/>
                  </a:lnTo>
                  <a:lnTo>
                    <a:pt x="0" y="114"/>
                  </a:lnTo>
                  <a:lnTo>
                    <a:pt x="0" y="78968"/>
                  </a:lnTo>
                  <a:lnTo>
                    <a:pt x="59512" y="78968"/>
                  </a:lnTo>
                  <a:lnTo>
                    <a:pt x="59512" y="63538"/>
                  </a:lnTo>
                  <a:close/>
                </a:path>
                <a:path w="353060" h="79375">
                  <a:moveTo>
                    <a:pt x="185000" y="114"/>
                  </a:moveTo>
                  <a:lnTo>
                    <a:pt x="167652" y="114"/>
                  </a:lnTo>
                  <a:lnTo>
                    <a:pt x="167652" y="78968"/>
                  </a:lnTo>
                  <a:lnTo>
                    <a:pt x="185000" y="78968"/>
                  </a:lnTo>
                  <a:lnTo>
                    <a:pt x="185000" y="114"/>
                  </a:lnTo>
                  <a:close/>
                </a:path>
                <a:path w="353060" h="79375">
                  <a:moveTo>
                    <a:pt x="270090" y="63423"/>
                  </a:moveTo>
                  <a:lnTo>
                    <a:pt x="227799" y="63423"/>
                  </a:lnTo>
                  <a:lnTo>
                    <a:pt x="227799" y="46863"/>
                  </a:lnTo>
                  <a:lnTo>
                    <a:pt x="264452" y="46863"/>
                  </a:lnTo>
                  <a:lnTo>
                    <a:pt x="264452" y="31432"/>
                  </a:lnTo>
                  <a:lnTo>
                    <a:pt x="227799" y="31432"/>
                  </a:lnTo>
                  <a:lnTo>
                    <a:pt x="227799" y="15430"/>
                  </a:lnTo>
                  <a:lnTo>
                    <a:pt x="269519" y="15430"/>
                  </a:lnTo>
                  <a:lnTo>
                    <a:pt x="269519" y="0"/>
                  </a:lnTo>
                  <a:lnTo>
                    <a:pt x="210566" y="0"/>
                  </a:lnTo>
                  <a:lnTo>
                    <a:pt x="210566" y="78854"/>
                  </a:lnTo>
                  <a:lnTo>
                    <a:pt x="270090" y="78854"/>
                  </a:lnTo>
                  <a:lnTo>
                    <a:pt x="270090" y="63423"/>
                  </a:lnTo>
                  <a:close/>
                </a:path>
                <a:path w="353060" h="79375">
                  <a:moveTo>
                    <a:pt x="352666" y="63195"/>
                  </a:moveTo>
                  <a:lnTo>
                    <a:pt x="313347" y="63195"/>
                  </a:lnTo>
                  <a:lnTo>
                    <a:pt x="313347" y="114"/>
                  </a:lnTo>
                  <a:lnTo>
                    <a:pt x="295998" y="114"/>
                  </a:lnTo>
                  <a:lnTo>
                    <a:pt x="295998" y="78968"/>
                  </a:lnTo>
                  <a:lnTo>
                    <a:pt x="352666" y="78968"/>
                  </a:lnTo>
                  <a:lnTo>
                    <a:pt x="352666" y="63195"/>
                  </a:lnTo>
                  <a:close/>
                </a:path>
              </a:pathLst>
            </a:custGeom>
            <a:solidFill>
              <a:srgbClr val="5357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2791" y="694660"/>
              <a:ext cx="72656" cy="788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0583" y="585866"/>
              <a:ext cx="73456" cy="8155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83107" y="587314"/>
              <a:ext cx="78295" cy="7885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0883" y="587311"/>
              <a:ext cx="83578" cy="7885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417985" y="694664"/>
              <a:ext cx="465455" cy="79375"/>
            </a:xfrm>
            <a:custGeom>
              <a:avLst/>
              <a:gdLst/>
              <a:ahLst/>
              <a:cxnLst/>
              <a:rect l="l" t="t" r="r" b="b"/>
              <a:pathLst>
                <a:path w="465454" h="79375">
                  <a:moveTo>
                    <a:pt x="126974" y="0"/>
                  </a:moveTo>
                  <a:lnTo>
                    <a:pt x="108407" y="0"/>
                  </a:lnTo>
                  <a:lnTo>
                    <a:pt x="90131" y="54927"/>
                  </a:lnTo>
                  <a:lnTo>
                    <a:pt x="71856" y="0"/>
                  </a:lnTo>
                  <a:lnTo>
                    <a:pt x="55105" y="0"/>
                  </a:lnTo>
                  <a:lnTo>
                    <a:pt x="36842" y="54927"/>
                  </a:lnTo>
                  <a:lnTo>
                    <a:pt x="18567" y="0"/>
                  </a:lnTo>
                  <a:lnTo>
                    <a:pt x="0" y="0"/>
                  </a:lnTo>
                  <a:lnTo>
                    <a:pt x="28422" y="78854"/>
                  </a:lnTo>
                  <a:lnTo>
                    <a:pt x="45656" y="78854"/>
                  </a:lnTo>
                  <a:lnTo>
                    <a:pt x="63487" y="24714"/>
                  </a:lnTo>
                  <a:lnTo>
                    <a:pt x="81318" y="78854"/>
                  </a:lnTo>
                  <a:lnTo>
                    <a:pt x="98552" y="78854"/>
                  </a:lnTo>
                  <a:lnTo>
                    <a:pt x="126974" y="0"/>
                  </a:lnTo>
                  <a:close/>
                </a:path>
                <a:path w="465454" h="79375">
                  <a:moveTo>
                    <a:pt x="210566" y="78854"/>
                  </a:moveTo>
                  <a:lnTo>
                    <a:pt x="203047" y="61175"/>
                  </a:lnTo>
                  <a:lnTo>
                    <a:pt x="196519" y="45847"/>
                  </a:lnTo>
                  <a:lnTo>
                    <a:pt x="185635" y="20281"/>
                  </a:lnTo>
                  <a:lnTo>
                    <a:pt x="179019" y="4749"/>
                  </a:lnTo>
                  <a:lnTo>
                    <a:pt x="179019" y="45847"/>
                  </a:lnTo>
                  <a:lnTo>
                    <a:pt x="158064" y="45847"/>
                  </a:lnTo>
                  <a:lnTo>
                    <a:pt x="168541" y="20281"/>
                  </a:lnTo>
                  <a:lnTo>
                    <a:pt x="179019" y="45847"/>
                  </a:lnTo>
                  <a:lnTo>
                    <a:pt x="179019" y="4749"/>
                  </a:lnTo>
                  <a:lnTo>
                    <a:pt x="176999" y="0"/>
                  </a:lnTo>
                  <a:lnTo>
                    <a:pt x="160528" y="0"/>
                  </a:lnTo>
                  <a:lnTo>
                    <a:pt x="126974" y="78854"/>
                  </a:lnTo>
                  <a:lnTo>
                    <a:pt x="144653" y="78854"/>
                  </a:lnTo>
                  <a:lnTo>
                    <a:pt x="151866" y="61175"/>
                  </a:lnTo>
                  <a:lnTo>
                    <a:pt x="185216" y="61175"/>
                  </a:lnTo>
                  <a:lnTo>
                    <a:pt x="192417" y="78854"/>
                  </a:lnTo>
                  <a:lnTo>
                    <a:pt x="210566" y="78854"/>
                  </a:lnTo>
                  <a:close/>
                </a:path>
                <a:path w="465454" h="79375">
                  <a:moveTo>
                    <a:pt x="465277" y="0"/>
                  </a:moveTo>
                  <a:lnTo>
                    <a:pt x="405193" y="0"/>
                  </a:lnTo>
                  <a:lnTo>
                    <a:pt x="405193" y="78854"/>
                  </a:lnTo>
                  <a:lnTo>
                    <a:pt x="422541" y="78854"/>
                  </a:lnTo>
                  <a:lnTo>
                    <a:pt x="422541" y="48336"/>
                  </a:lnTo>
                  <a:lnTo>
                    <a:pt x="459651" y="48336"/>
                  </a:lnTo>
                  <a:lnTo>
                    <a:pt x="459651" y="32562"/>
                  </a:lnTo>
                  <a:lnTo>
                    <a:pt x="422541" y="32562"/>
                  </a:lnTo>
                  <a:lnTo>
                    <a:pt x="422541" y="15773"/>
                  </a:lnTo>
                  <a:lnTo>
                    <a:pt x="465277" y="15773"/>
                  </a:lnTo>
                  <a:lnTo>
                    <a:pt x="465277" y="0"/>
                  </a:lnTo>
                  <a:close/>
                </a:path>
              </a:pathLst>
            </a:custGeom>
            <a:solidFill>
              <a:srgbClr val="5357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7017" y="585853"/>
              <a:ext cx="74955" cy="8177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4612" y="526757"/>
              <a:ext cx="712495" cy="26414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258570"/>
              <a:ext cx="7772399" cy="281086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0" y="1258570"/>
              <a:ext cx="7772400" cy="2811145"/>
            </a:xfrm>
            <a:custGeom>
              <a:avLst/>
              <a:gdLst/>
              <a:ahLst/>
              <a:cxnLst/>
              <a:rect l="l" t="t" r="r" b="b"/>
              <a:pathLst>
                <a:path w="7772400" h="2811145">
                  <a:moveTo>
                    <a:pt x="0" y="0"/>
                  </a:moveTo>
                  <a:lnTo>
                    <a:pt x="0" y="2810865"/>
                  </a:lnTo>
                  <a:lnTo>
                    <a:pt x="7772400" y="2810865"/>
                  </a:lnTo>
                  <a:lnTo>
                    <a:pt x="7772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6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44500" y="1593440"/>
            <a:ext cx="6355715" cy="2061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Gotham Bold"/>
                <a:cs typeface="Gotham Bold"/>
              </a:rPr>
              <a:t>FROM</a:t>
            </a:r>
            <a:r>
              <a:rPr sz="1400" spc="-15" dirty="0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ld"/>
                <a:cs typeface="Gotham Bold"/>
              </a:rPr>
              <a:t>THE</a:t>
            </a:r>
            <a:r>
              <a:rPr sz="1400" spc="-15" dirty="0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Gotham Bold"/>
                <a:cs typeface="Gotham Bold"/>
              </a:rPr>
              <a:t>TEAM</a:t>
            </a:r>
            <a:endParaRPr sz="1400">
              <a:latin typeface="Gotham Bold"/>
              <a:cs typeface="Gotham Bold"/>
            </a:endParaRPr>
          </a:p>
          <a:p>
            <a:pPr>
              <a:lnSpc>
                <a:spcPct val="100000"/>
              </a:lnSpc>
              <a:spcBef>
                <a:spcPts val="1610"/>
              </a:spcBef>
            </a:pPr>
            <a:endParaRPr sz="1400">
              <a:latin typeface="Gotham Bold"/>
              <a:cs typeface="Gotham Bold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Gotham Bold"/>
                <a:cs typeface="Gotham Bold"/>
              </a:rPr>
              <a:t>We</a:t>
            </a:r>
            <a:r>
              <a:rPr sz="1600" spc="-55" dirty="0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sz="1600" dirty="0">
                <a:solidFill>
                  <a:srgbClr val="FFFFFF"/>
                </a:solidFill>
                <a:latin typeface="Gotham Bold"/>
                <a:cs typeface="Gotham Bold"/>
              </a:rPr>
              <a:t>know</a:t>
            </a:r>
            <a:r>
              <a:rPr sz="1600" spc="-50" dirty="0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sz="1600" dirty="0">
                <a:solidFill>
                  <a:srgbClr val="FFFFFF"/>
                </a:solidFill>
                <a:latin typeface="Gotham Bold"/>
                <a:cs typeface="Gotham Bold"/>
              </a:rPr>
              <a:t>that</a:t>
            </a:r>
            <a:r>
              <a:rPr sz="1600" spc="-50" dirty="0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sz="1600" dirty="0">
                <a:solidFill>
                  <a:srgbClr val="FFFFFF"/>
                </a:solidFill>
                <a:latin typeface="Gotham Bold"/>
                <a:cs typeface="Gotham Bold"/>
              </a:rPr>
              <a:t>searching</a:t>
            </a:r>
            <a:r>
              <a:rPr sz="1600" spc="-55" dirty="0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sz="1600" dirty="0">
                <a:solidFill>
                  <a:srgbClr val="FFFFFF"/>
                </a:solidFill>
                <a:latin typeface="Gotham Bold"/>
                <a:cs typeface="Gotham Bold"/>
              </a:rPr>
              <a:t>for</a:t>
            </a:r>
            <a:r>
              <a:rPr sz="1600" spc="-50" dirty="0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sz="1600" dirty="0">
                <a:solidFill>
                  <a:srgbClr val="FFFFFF"/>
                </a:solidFill>
                <a:latin typeface="Gotham Bold"/>
                <a:cs typeface="Gotham Bold"/>
              </a:rPr>
              <a:t>a</a:t>
            </a:r>
            <a:r>
              <a:rPr sz="1600" spc="-50" dirty="0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otham Bold"/>
                <a:cs typeface="Gotham Bold"/>
              </a:rPr>
              <a:t>post-</a:t>
            </a:r>
            <a:r>
              <a:rPr sz="1600" dirty="0">
                <a:solidFill>
                  <a:srgbClr val="FFFFFF"/>
                </a:solidFill>
                <a:latin typeface="Gotham Bold"/>
                <a:cs typeface="Gotham Bold"/>
              </a:rPr>
              <a:t>military</a:t>
            </a:r>
            <a:r>
              <a:rPr sz="1600" spc="-50" dirty="0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sz="1600" dirty="0">
                <a:solidFill>
                  <a:srgbClr val="FFFFFF"/>
                </a:solidFill>
                <a:latin typeface="Gotham Bold"/>
                <a:cs typeface="Gotham Bold"/>
              </a:rPr>
              <a:t>career</a:t>
            </a:r>
            <a:r>
              <a:rPr sz="1600" spc="-55" dirty="0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sz="1600" dirty="0">
                <a:solidFill>
                  <a:srgbClr val="FFFFFF"/>
                </a:solidFill>
                <a:latin typeface="Gotham Bold"/>
                <a:cs typeface="Gotham Bold"/>
              </a:rPr>
              <a:t>isn’t</a:t>
            </a:r>
            <a:r>
              <a:rPr sz="1600" spc="-50" dirty="0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otham Bold"/>
                <a:cs typeface="Gotham Bold"/>
              </a:rPr>
              <a:t>easy.</a:t>
            </a:r>
            <a:endParaRPr sz="1600">
              <a:latin typeface="Gotham Bold"/>
              <a:cs typeface="Gotham Bold"/>
            </a:endParaRPr>
          </a:p>
          <a:p>
            <a:pPr marL="12700" marR="5080" algn="just">
              <a:lnSpc>
                <a:spcPct val="100000"/>
              </a:lnSpc>
              <a:spcBef>
                <a:spcPts val="1220"/>
              </a:spcBef>
            </a:pP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Whether</a:t>
            </a:r>
            <a:r>
              <a:rPr sz="11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you’re</a:t>
            </a:r>
            <a:r>
              <a:rPr sz="11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recently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separating</a:t>
            </a:r>
            <a:r>
              <a:rPr sz="11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from</a:t>
            </a:r>
            <a:r>
              <a:rPr sz="11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the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armed</a:t>
            </a:r>
            <a:r>
              <a:rPr sz="11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forces,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or</a:t>
            </a:r>
            <a:r>
              <a:rPr sz="11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you’ve</a:t>
            </a:r>
            <a:r>
              <a:rPr sz="11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been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out</a:t>
            </a:r>
            <a:r>
              <a:rPr sz="11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for</a:t>
            </a:r>
            <a:r>
              <a:rPr sz="11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while</a:t>
            </a:r>
            <a:r>
              <a:rPr sz="11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Gotham Book"/>
                <a:cs typeface="Gotham Book"/>
              </a:rPr>
              <a:t>–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job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searching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can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be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an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intimidating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and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sometimes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frustrating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process.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But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it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doesn’t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have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to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feel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impossible.</a:t>
            </a:r>
            <a:r>
              <a:rPr sz="1100" spc="30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Let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us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help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guide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you.</a:t>
            </a:r>
            <a:endParaRPr sz="110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</a:pPr>
            <a:endParaRPr sz="1100">
              <a:latin typeface="Gotham Book"/>
              <a:cs typeface="Gotham Book"/>
            </a:endParaRPr>
          </a:p>
          <a:p>
            <a:pPr marL="12700" marR="51435" algn="just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This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is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quick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reference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guide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for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pursuing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post-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military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opportunities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and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networking.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It’s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not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all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the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answers,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but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it’s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great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starting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point.</a:t>
            </a:r>
            <a:endParaRPr sz="1100">
              <a:latin typeface="Gotham Book"/>
              <a:cs typeface="Gotham Boo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4500" y="6972806"/>
            <a:ext cx="6812280" cy="198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As</a:t>
            </a:r>
            <a:r>
              <a:rPr sz="1100" spc="-1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a</a:t>
            </a:r>
            <a:r>
              <a:rPr sz="1100" spc="-1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service</a:t>
            </a:r>
            <a:r>
              <a:rPr sz="1100" spc="-10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spc="-20" dirty="0">
                <a:solidFill>
                  <a:srgbClr val="535758"/>
                </a:solidFill>
                <a:latin typeface="Gotham Bold"/>
                <a:cs typeface="Gotham Bold"/>
              </a:rPr>
              <a:t>member,</a:t>
            </a:r>
            <a:r>
              <a:rPr sz="1100" spc="-1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ld"/>
                <a:cs typeface="Gotham Bold"/>
              </a:rPr>
              <a:t>you’ve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been</a:t>
            </a:r>
            <a:r>
              <a:rPr sz="1100" spc="-1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exposed</a:t>
            </a:r>
            <a:r>
              <a:rPr sz="1100" spc="-10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to</a:t>
            </a:r>
            <a:r>
              <a:rPr sz="1100" spc="-1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a</a:t>
            </a:r>
            <a:r>
              <a:rPr sz="1100" spc="-10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lot</a:t>
            </a:r>
            <a:r>
              <a:rPr sz="1100" spc="-1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of</a:t>
            </a:r>
            <a:r>
              <a:rPr sz="1100" spc="-10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people,</a:t>
            </a:r>
            <a:r>
              <a:rPr sz="1100" spc="-1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places,</a:t>
            </a:r>
            <a:r>
              <a:rPr sz="1100" spc="-1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ld"/>
                <a:cs typeface="Gotham Bold"/>
              </a:rPr>
              <a:t>expectations, experiences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and</a:t>
            </a:r>
            <a:r>
              <a:rPr sz="1100" spc="-1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skills.</a:t>
            </a:r>
            <a:r>
              <a:rPr sz="1100" spc="-1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A</a:t>
            </a:r>
            <a:r>
              <a:rPr sz="1100" spc="-1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common</a:t>
            </a:r>
            <a:r>
              <a:rPr sz="1100" spc="-1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theme</a:t>
            </a:r>
            <a:r>
              <a:rPr sz="1100" spc="-1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from</a:t>
            </a:r>
            <a:r>
              <a:rPr sz="1100" spc="-1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ld"/>
                <a:cs typeface="Gotham Bold"/>
              </a:rPr>
              <a:t>post-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military</a:t>
            </a:r>
            <a:r>
              <a:rPr sz="1100" spc="-1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job</a:t>
            </a:r>
            <a:r>
              <a:rPr sz="1100" spc="-1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application</a:t>
            </a:r>
            <a:r>
              <a:rPr sz="1100" spc="-10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is</a:t>
            </a:r>
            <a:r>
              <a:rPr sz="1100" spc="-20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spc="-25" dirty="0">
                <a:solidFill>
                  <a:srgbClr val="E3002B"/>
                </a:solidFill>
                <a:latin typeface="Gotham Bold"/>
                <a:cs typeface="Gotham Bold"/>
              </a:rPr>
              <a:t>over-</a:t>
            </a:r>
            <a:r>
              <a:rPr sz="1100" spc="-10" dirty="0">
                <a:solidFill>
                  <a:srgbClr val="E3002B"/>
                </a:solidFill>
                <a:latin typeface="Gotham Bold"/>
                <a:cs typeface="Gotham Bold"/>
              </a:rPr>
              <a:t>generalization</a:t>
            </a:r>
            <a:r>
              <a:rPr sz="1100" spc="-2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of</a:t>
            </a:r>
            <a:r>
              <a:rPr sz="1100" spc="-1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ld"/>
                <a:cs typeface="Gotham Bold"/>
              </a:rPr>
              <a:t>skills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and </a:t>
            </a:r>
            <a:r>
              <a:rPr sz="1100" spc="-10" dirty="0">
                <a:solidFill>
                  <a:srgbClr val="535758"/>
                </a:solidFill>
                <a:latin typeface="Gotham Bold"/>
                <a:cs typeface="Gotham Bold"/>
              </a:rPr>
              <a:t>experiences.</a:t>
            </a:r>
            <a:endParaRPr sz="1100">
              <a:latin typeface="Gotham Bold"/>
              <a:cs typeface="Gotham Bold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100">
              <a:latin typeface="Gotham Bold"/>
              <a:cs typeface="Gotham Bold"/>
            </a:endParaRPr>
          </a:p>
          <a:p>
            <a:pPr marL="12700" marR="125730">
              <a:lnSpc>
                <a:spcPct val="106100"/>
              </a:lnSpc>
            </a:pP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In</a:t>
            </a:r>
            <a:r>
              <a:rPr sz="1100" spc="-2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other</a:t>
            </a:r>
            <a:r>
              <a:rPr sz="1100" spc="-2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words,</a:t>
            </a:r>
            <a:r>
              <a:rPr sz="1100" spc="-2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your</a:t>
            </a:r>
            <a:r>
              <a:rPr sz="1100" spc="-30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military</a:t>
            </a:r>
            <a:r>
              <a:rPr sz="1100" spc="-2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and</a:t>
            </a:r>
            <a:r>
              <a:rPr sz="1100" spc="-2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other</a:t>
            </a:r>
            <a:r>
              <a:rPr sz="1100" spc="-2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experience</a:t>
            </a:r>
            <a:r>
              <a:rPr sz="1100" spc="-2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has</a:t>
            </a:r>
            <a:r>
              <a:rPr sz="1100" spc="-2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exposed</a:t>
            </a:r>
            <a:r>
              <a:rPr sz="1100" spc="-2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you</a:t>
            </a:r>
            <a:r>
              <a:rPr sz="1100" spc="-2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to</a:t>
            </a:r>
            <a:r>
              <a:rPr sz="1100" spc="-2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a</a:t>
            </a:r>
            <a:r>
              <a:rPr sz="1100" spc="-2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lot</a:t>
            </a:r>
            <a:r>
              <a:rPr sz="1100" spc="-2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of</a:t>
            </a:r>
            <a:r>
              <a:rPr sz="1100" spc="-2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ld"/>
                <a:cs typeface="Gotham Bold"/>
              </a:rPr>
              <a:t>different</a:t>
            </a:r>
            <a:r>
              <a:rPr sz="1100" spc="-2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ld"/>
                <a:cs typeface="Gotham Bold"/>
              </a:rPr>
              <a:t>things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and</a:t>
            </a:r>
            <a:r>
              <a:rPr sz="1100" spc="-2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you</a:t>
            </a:r>
            <a:r>
              <a:rPr sz="1100" spc="-2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may</a:t>
            </a:r>
            <a:r>
              <a:rPr sz="1100" spc="-20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ld"/>
                <a:cs typeface="Gotham Bold"/>
              </a:rPr>
              <a:t>have</a:t>
            </a:r>
            <a:r>
              <a:rPr sz="1100" spc="-2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a</a:t>
            </a:r>
            <a:r>
              <a:rPr sz="1100" spc="-20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tendency</a:t>
            </a:r>
            <a:r>
              <a:rPr sz="1100" spc="-2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to</a:t>
            </a:r>
            <a:r>
              <a:rPr sz="1100" spc="-20" dirty="0">
                <a:solidFill>
                  <a:srgbClr val="535758"/>
                </a:solidFill>
                <a:latin typeface="Gotham Bold"/>
                <a:cs typeface="Gotham Bold"/>
              </a:rPr>
              <a:t> say,</a:t>
            </a:r>
            <a:r>
              <a:rPr sz="1100" spc="-2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“I</a:t>
            </a:r>
            <a:r>
              <a:rPr sz="1100" spc="-2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could</a:t>
            </a:r>
            <a:r>
              <a:rPr sz="1100" spc="-2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do</a:t>
            </a:r>
            <a:r>
              <a:rPr sz="1100" spc="-2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this</a:t>
            </a:r>
            <a:r>
              <a:rPr sz="1100" spc="-2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job”.</a:t>
            </a:r>
            <a:r>
              <a:rPr sz="1100" spc="27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Of</a:t>
            </a:r>
            <a:r>
              <a:rPr sz="1100" spc="-20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course,</a:t>
            </a:r>
            <a:r>
              <a:rPr sz="1100" spc="-2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you</a:t>
            </a:r>
            <a:r>
              <a:rPr sz="1100" spc="-20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probably</a:t>
            </a:r>
            <a:r>
              <a:rPr sz="1100" spc="-2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can</a:t>
            </a:r>
            <a:r>
              <a:rPr sz="1100" spc="-20" dirty="0">
                <a:solidFill>
                  <a:srgbClr val="535758"/>
                </a:solidFill>
                <a:latin typeface="Gotham Bold"/>
                <a:cs typeface="Gotham Bold"/>
              </a:rPr>
              <a:t> and,</a:t>
            </a:r>
            <a:r>
              <a:rPr sz="1100" spc="500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as</a:t>
            </a:r>
            <a:r>
              <a:rPr sz="1100" spc="-20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is</a:t>
            </a:r>
            <a:r>
              <a:rPr sz="1100" spc="-20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common</a:t>
            </a:r>
            <a:r>
              <a:rPr sz="1100" spc="-1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in</a:t>
            </a:r>
            <a:r>
              <a:rPr sz="1100" spc="-20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the</a:t>
            </a:r>
            <a:r>
              <a:rPr sz="1100" spc="-1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ld"/>
                <a:cs typeface="Gotham Bold"/>
              </a:rPr>
              <a:t>military,</a:t>
            </a:r>
            <a:r>
              <a:rPr sz="1100" spc="-20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ld"/>
                <a:cs typeface="Gotham Bold"/>
              </a:rPr>
              <a:t>you’ve</a:t>
            </a:r>
            <a:r>
              <a:rPr sz="1100" spc="-1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had</a:t>
            </a:r>
            <a:r>
              <a:rPr sz="1100" spc="-20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to</a:t>
            </a:r>
            <a:r>
              <a:rPr sz="1100" spc="-1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learn</a:t>
            </a:r>
            <a:r>
              <a:rPr sz="1100" spc="-20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on</a:t>
            </a:r>
            <a:r>
              <a:rPr sz="1100" spc="-1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the</a:t>
            </a:r>
            <a:r>
              <a:rPr sz="1100" spc="-20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fly</a:t>
            </a:r>
            <a:r>
              <a:rPr sz="1100" spc="-1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how</a:t>
            </a:r>
            <a:r>
              <a:rPr sz="1100" spc="-20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to</a:t>
            </a:r>
            <a:r>
              <a:rPr sz="1100" spc="-20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do</a:t>
            </a:r>
            <a:r>
              <a:rPr sz="1100" spc="-1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jobs</a:t>
            </a:r>
            <a:r>
              <a:rPr sz="1100" spc="-20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–</a:t>
            </a:r>
            <a:r>
              <a:rPr sz="1100" spc="-1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but</a:t>
            </a:r>
            <a:r>
              <a:rPr sz="1100" spc="-20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in</a:t>
            </a:r>
            <a:r>
              <a:rPr sz="1100" spc="-1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the</a:t>
            </a:r>
            <a:r>
              <a:rPr sz="1100" spc="-20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ld"/>
                <a:cs typeface="Gotham Bold"/>
              </a:rPr>
              <a:t>civilian </a:t>
            </a:r>
            <a:r>
              <a:rPr sz="1100" spc="-20" dirty="0">
                <a:solidFill>
                  <a:srgbClr val="535758"/>
                </a:solidFill>
                <a:latin typeface="Gotham Bold"/>
                <a:cs typeface="Gotham Bold"/>
              </a:rPr>
              <a:t>sector,</a:t>
            </a:r>
            <a:r>
              <a:rPr sz="1100" spc="-2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each</a:t>
            </a:r>
            <a:r>
              <a:rPr sz="1100" spc="-2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job</a:t>
            </a:r>
            <a:r>
              <a:rPr sz="1100" spc="-20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to</a:t>
            </a:r>
            <a:r>
              <a:rPr sz="1100" spc="-2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which</a:t>
            </a:r>
            <a:r>
              <a:rPr sz="1100" spc="-20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you</a:t>
            </a:r>
            <a:r>
              <a:rPr sz="1100" spc="-2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apply</a:t>
            </a:r>
            <a:r>
              <a:rPr sz="1100" spc="-20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may</a:t>
            </a:r>
            <a:r>
              <a:rPr sz="1100" spc="-2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be</a:t>
            </a:r>
            <a:r>
              <a:rPr sz="1100" spc="-20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asking</a:t>
            </a:r>
            <a:r>
              <a:rPr sz="1100" spc="-2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for</a:t>
            </a:r>
            <a:r>
              <a:rPr sz="1100" spc="-20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specific,</a:t>
            </a:r>
            <a:r>
              <a:rPr sz="1100" spc="-2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targeted</a:t>
            </a:r>
            <a:r>
              <a:rPr sz="1100" spc="-20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ld"/>
                <a:cs typeface="Gotham Bold"/>
              </a:rPr>
              <a:t>experience.</a:t>
            </a:r>
            <a:endParaRPr sz="1100">
              <a:latin typeface="Gotham Bold"/>
              <a:cs typeface="Gotham Bold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1100">
              <a:latin typeface="Gotham Bold"/>
              <a:cs typeface="Gotham Bold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There</a:t>
            </a:r>
            <a:r>
              <a:rPr sz="1100" spc="-30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may</a:t>
            </a:r>
            <a:r>
              <a:rPr sz="1100" spc="-30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be</a:t>
            </a:r>
            <a:r>
              <a:rPr sz="1100" spc="-30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little</a:t>
            </a:r>
            <a:r>
              <a:rPr sz="1100" spc="-30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room</a:t>
            </a:r>
            <a:r>
              <a:rPr sz="1100" spc="-30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for</a:t>
            </a:r>
            <a:r>
              <a:rPr sz="1100" spc="-30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learning</a:t>
            </a:r>
            <a:r>
              <a:rPr sz="1100" spc="-30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on</a:t>
            </a:r>
            <a:r>
              <a:rPr sz="1100" spc="-30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the</a:t>
            </a:r>
            <a:r>
              <a:rPr sz="1100" spc="-30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ld"/>
                <a:cs typeface="Gotham Bold"/>
              </a:rPr>
              <a:t>fly,</a:t>
            </a:r>
            <a:r>
              <a:rPr sz="1100" spc="-30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as</a:t>
            </a:r>
            <a:r>
              <a:rPr sz="1100" spc="-30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companies</a:t>
            </a:r>
            <a:r>
              <a:rPr sz="1100" spc="-30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often</a:t>
            </a:r>
            <a:r>
              <a:rPr sz="1100" spc="-30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want</a:t>
            </a:r>
            <a:r>
              <a:rPr sz="1100" spc="-25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someone</a:t>
            </a:r>
            <a:r>
              <a:rPr sz="1100" spc="-30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to</a:t>
            </a:r>
            <a:r>
              <a:rPr sz="1100" spc="-30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hit</a:t>
            </a:r>
            <a:r>
              <a:rPr sz="1100" spc="-30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spc="-25" dirty="0">
                <a:solidFill>
                  <a:srgbClr val="535758"/>
                </a:solidFill>
                <a:latin typeface="Gotham Bold"/>
                <a:cs typeface="Gotham Bold"/>
              </a:rPr>
              <a:t>the</a:t>
            </a:r>
            <a:endParaRPr sz="1100">
              <a:latin typeface="Gotham Bold"/>
              <a:cs typeface="Gotham Bold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dirty="0">
                <a:solidFill>
                  <a:srgbClr val="535758"/>
                </a:solidFill>
                <a:latin typeface="Gotham Bold"/>
                <a:cs typeface="Gotham Bold"/>
              </a:rPr>
              <a:t>ground</a:t>
            </a:r>
            <a:r>
              <a:rPr sz="1100" spc="-30" dirty="0">
                <a:solidFill>
                  <a:srgbClr val="535758"/>
                </a:solidFill>
                <a:latin typeface="Gotham Bold"/>
                <a:cs typeface="Gotham Bold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ld"/>
                <a:cs typeface="Gotham Bold"/>
              </a:rPr>
              <a:t>running.</a:t>
            </a:r>
            <a:endParaRPr sz="1100">
              <a:latin typeface="Gotham Bold"/>
              <a:cs typeface="Gotham Bold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57200" y="1892243"/>
            <a:ext cx="6858000" cy="4962525"/>
            <a:chOff x="457200" y="1892243"/>
            <a:chExt cx="6858000" cy="4962525"/>
          </a:xfrm>
        </p:grpSpPr>
        <p:pic>
          <p:nvPicPr>
            <p:cNvPr id="24" name="object 24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4309465"/>
              <a:ext cx="6858000" cy="217932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251794" y="190240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64927" y="190240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78059" y="190240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91191" y="190240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04323" y="190240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17455" y="190240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30587" y="190240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43719" y="190240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56851" y="190240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69983" y="190240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51794" y="6710950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4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64927" y="6710950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4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78059" y="6710950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4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91191" y="6710950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4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04323" y="6710950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4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17455" y="6710950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4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30587" y="6710950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4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43719" y="6710950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4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56851" y="6710950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4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69983" y="6710950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4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CUSHMAN &amp; </a:t>
            </a:r>
            <a:r>
              <a:rPr spc="-10" dirty="0"/>
              <a:t>WAKEFIELD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9324340"/>
            <a:ext cx="6858000" cy="0"/>
          </a:xfrm>
          <a:custGeom>
            <a:avLst/>
            <a:gdLst/>
            <a:ahLst/>
            <a:cxnLst/>
            <a:rect l="l" t="t" r="r" b="b"/>
            <a:pathLst>
              <a:path w="6858000">
                <a:moveTo>
                  <a:pt x="0" y="0"/>
                </a:moveTo>
                <a:lnTo>
                  <a:pt x="6858000" y="0"/>
                </a:lnTo>
              </a:path>
            </a:pathLst>
          </a:custGeom>
          <a:ln w="12700">
            <a:solidFill>
              <a:srgbClr val="E300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500" y="484203"/>
            <a:ext cx="1639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7E8283"/>
                </a:solidFill>
                <a:latin typeface="Gotham Bold"/>
                <a:cs typeface="Gotham Bold"/>
              </a:rPr>
              <a:t>Field</a:t>
            </a:r>
            <a:r>
              <a:rPr sz="900" spc="-25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900" dirty="0">
                <a:solidFill>
                  <a:srgbClr val="7E8283"/>
                </a:solidFill>
                <a:latin typeface="Gotham Bold"/>
                <a:cs typeface="Gotham Bold"/>
              </a:rPr>
              <a:t>Manual</a:t>
            </a:r>
            <a:r>
              <a:rPr sz="900" spc="-20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900" dirty="0">
                <a:solidFill>
                  <a:srgbClr val="7E8283"/>
                </a:solidFill>
                <a:latin typeface="Gotham Bold"/>
                <a:cs typeface="Gotham Bold"/>
              </a:rPr>
              <a:t>to</a:t>
            </a:r>
            <a:r>
              <a:rPr sz="900" spc="-20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900" dirty="0">
                <a:solidFill>
                  <a:srgbClr val="7E8283"/>
                </a:solidFill>
                <a:latin typeface="Gotham Bold"/>
                <a:cs typeface="Gotham Bold"/>
              </a:rPr>
              <a:t>a</a:t>
            </a:r>
            <a:r>
              <a:rPr sz="900" spc="-25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900" spc="-10" dirty="0">
                <a:solidFill>
                  <a:srgbClr val="7E8283"/>
                </a:solidFill>
                <a:latin typeface="Gotham Bold"/>
                <a:cs typeface="Gotham Bold"/>
              </a:rPr>
              <a:t>Career</a:t>
            </a:r>
            <a:endParaRPr sz="900">
              <a:latin typeface="Gotham Bold"/>
              <a:cs typeface="Gotham Bold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7E8283"/>
                </a:solidFill>
                <a:latin typeface="Gotham Book"/>
                <a:cs typeface="Gotham Book"/>
              </a:rPr>
              <a:t>Post</a:t>
            </a:r>
            <a:r>
              <a:rPr sz="900" spc="-30" dirty="0">
                <a:solidFill>
                  <a:srgbClr val="7E8283"/>
                </a:solidFill>
                <a:latin typeface="Gotham Book"/>
                <a:cs typeface="Gotham Book"/>
              </a:rPr>
              <a:t> </a:t>
            </a:r>
            <a:r>
              <a:rPr sz="900" dirty="0">
                <a:solidFill>
                  <a:srgbClr val="7E8283"/>
                </a:solidFill>
                <a:latin typeface="Gotham Book"/>
                <a:cs typeface="Gotham Book"/>
              </a:rPr>
              <a:t>Military</a:t>
            </a:r>
            <a:r>
              <a:rPr sz="900" spc="-25" dirty="0">
                <a:solidFill>
                  <a:srgbClr val="7E8283"/>
                </a:solidFill>
                <a:latin typeface="Gotham Book"/>
                <a:cs typeface="Gotham Book"/>
              </a:rPr>
              <a:t> </a:t>
            </a:r>
            <a:r>
              <a:rPr sz="900" dirty="0">
                <a:solidFill>
                  <a:srgbClr val="7E8283"/>
                </a:solidFill>
                <a:latin typeface="Gotham Book"/>
                <a:cs typeface="Gotham Book"/>
              </a:rPr>
              <a:t>Job</a:t>
            </a:r>
            <a:r>
              <a:rPr sz="900" spc="-30" dirty="0">
                <a:solidFill>
                  <a:srgbClr val="7E8283"/>
                </a:solidFill>
                <a:latin typeface="Gotham Book"/>
                <a:cs typeface="Gotham Book"/>
              </a:rPr>
              <a:t> </a:t>
            </a:r>
            <a:r>
              <a:rPr sz="900" dirty="0">
                <a:solidFill>
                  <a:srgbClr val="7E8283"/>
                </a:solidFill>
                <a:latin typeface="Gotham Book"/>
                <a:cs typeface="Gotham Book"/>
              </a:rPr>
              <a:t>seeking</a:t>
            </a:r>
            <a:r>
              <a:rPr sz="900" spc="-25" dirty="0">
                <a:solidFill>
                  <a:srgbClr val="7E8283"/>
                </a:solidFill>
                <a:latin typeface="Gotham Book"/>
                <a:cs typeface="Gotham Book"/>
              </a:rPr>
              <a:t> 101</a:t>
            </a:r>
            <a:endParaRPr sz="900">
              <a:latin typeface="Gotham Book"/>
              <a:cs typeface="Gotham Boo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350" y="457200"/>
            <a:ext cx="7759700" cy="2301240"/>
            <a:chOff x="6350" y="457200"/>
            <a:chExt cx="7759700" cy="2301240"/>
          </a:xfrm>
        </p:grpSpPr>
        <p:sp>
          <p:nvSpPr>
            <p:cNvPr id="5" name="object 5"/>
            <p:cNvSpPr/>
            <p:nvPr/>
          </p:nvSpPr>
          <p:spPr>
            <a:xfrm>
              <a:off x="6352560" y="457200"/>
              <a:ext cx="0" cy="400050"/>
            </a:xfrm>
            <a:custGeom>
              <a:avLst/>
              <a:gdLst/>
              <a:ahLst/>
              <a:cxnLst/>
              <a:rect l="l" t="t" r="r" b="b"/>
              <a:pathLst>
                <a:path h="400050">
                  <a:moveTo>
                    <a:pt x="0" y="0"/>
                  </a:moveTo>
                  <a:lnTo>
                    <a:pt x="0" y="399453"/>
                  </a:lnTo>
                </a:path>
              </a:pathLst>
            </a:custGeom>
            <a:ln w="16675">
              <a:solidFill>
                <a:srgbClr val="5357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4440" y="534140"/>
              <a:ext cx="322388" cy="23937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4521" y="585864"/>
              <a:ext cx="149903" cy="815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87932" y="587314"/>
              <a:ext cx="66687" cy="7885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3945" y="587314"/>
              <a:ext cx="70078" cy="7885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8039" y="694660"/>
              <a:ext cx="71755" cy="7885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739269" y="694549"/>
              <a:ext cx="353060" cy="79375"/>
            </a:xfrm>
            <a:custGeom>
              <a:avLst/>
              <a:gdLst/>
              <a:ahLst/>
              <a:cxnLst/>
              <a:rect l="l" t="t" r="r" b="b"/>
              <a:pathLst>
                <a:path w="353060" h="79375">
                  <a:moveTo>
                    <a:pt x="59512" y="63538"/>
                  </a:moveTo>
                  <a:lnTo>
                    <a:pt x="17233" y="63538"/>
                  </a:lnTo>
                  <a:lnTo>
                    <a:pt x="17233" y="46977"/>
                  </a:lnTo>
                  <a:lnTo>
                    <a:pt x="53886" y="46977"/>
                  </a:lnTo>
                  <a:lnTo>
                    <a:pt x="53886" y="31546"/>
                  </a:lnTo>
                  <a:lnTo>
                    <a:pt x="17233" y="31546"/>
                  </a:lnTo>
                  <a:lnTo>
                    <a:pt x="17233" y="15544"/>
                  </a:lnTo>
                  <a:lnTo>
                    <a:pt x="58953" y="15544"/>
                  </a:lnTo>
                  <a:lnTo>
                    <a:pt x="58953" y="114"/>
                  </a:lnTo>
                  <a:lnTo>
                    <a:pt x="0" y="114"/>
                  </a:lnTo>
                  <a:lnTo>
                    <a:pt x="0" y="78968"/>
                  </a:lnTo>
                  <a:lnTo>
                    <a:pt x="59512" y="78968"/>
                  </a:lnTo>
                  <a:lnTo>
                    <a:pt x="59512" y="63538"/>
                  </a:lnTo>
                  <a:close/>
                </a:path>
                <a:path w="353060" h="79375">
                  <a:moveTo>
                    <a:pt x="185000" y="114"/>
                  </a:moveTo>
                  <a:lnTo>
                    <a:pt x="167652" y="114"/>
                  </a:lnTo>
                  <a:lnTo>
                    <a:pt x="167652" y="78968"/>
                  </a:lnTo>
                  <a:lnTo>
                    <a:pt x="185000" y="78968"/>
                  </a:lnTo>
                  <a:lnTo>
                    <a:pt x="185000" y="114"/>
                  </a:lnTo>
                  <a:close/>
                </a:path>
                <a:path w="353060" h="79375">
                  <a:moveTo>
                    <a:pt x="270090" y="63423"/>
                  </a:moveTo>
                  <a:lnTo>
                    <a:pt x="227799" y="63423"/>
                  </a:lnTo>
                  <a:lnTo>
                    <a:pt x="227799" y="46863"/>
                  </a:lnTo>
                  <a:lnTo>
                    <a:pt x="264452" y="46863"/>
                  </a:lnTo>
                  <a:lnTo>
                    <a:pt x="264452" y="31432"/>
                  </a:lnTo>
                  <a:lnTo>
                    <a:pt x="227799" y="31432"/>
                  </a:lnTo>
                  <a:lnTo>
                    <a:pt x="227799" y="15430"/>
                  </a:lnTo>
                  <a:lnTo>
                    <a:pt x="269519" y="15430"/>
                  </a:lnTo>
                  <a:lnTo>
                    <a:pt x="269519" y="0"/>
                  </a:lnTo>
                  <a:lnTo>
                    <a:pt x="210566" y="0"/>
                  </a:lnTo>
                  <a:lnTo>
                    <a:pt x="210566" y="78854"/>
                  </a:lnTo>
                  <a:lnTo>
                    <a:pt x="270090" y="78854"/>
                  </a:lnTo>
                  <a:lnTo>
                    <a:pt x="270090" y="63423"/>
                  </a:lnTo>
                  <a:close/>
                </a:path>
                <a:path w="353060" h="79375">
                  <a:moveTo>
                    <a:pt x="352666" y="63195"/>
                  </a:moveTo>
                  <a:lnTo>
                    <a:pt x="313347" y="63195"/>
                  </a:lnTo>
                  <a:lnTo>
                    <a:pt x="313347" y="114"/>
                  </a:lnTo>
                  <a:lnTo>
                    <a:pt x="295998" y="114"/>
                  </a:lnTo>
                  <a:lnTo>
                    <a:pt x="295998" y="78968"/>
                  </a:lnTo>
                  <a:lnTo>
                    <a:pt x="352666" y="78968"/>
                  </a:lnTo>
                  <a:lnTo>
                    <a:pt x="352666" y="63195"/>
                  </a:lnTo>
                  <a:close/>
                </a:path>
              </a:pathLst>
            </a:custGeom>
            <a:solidFill>
              <a:srgbClr val="5357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2791" y="694660"/>
              <a:ext cx="72656" cy="788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0583" y="585866"/>
              <a:ext cx="73456" cy="8155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83107" y="587314"/>
              <a:ext cx="78295" cy="7885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0883" y="587311"/>
              <a:ext cx="83578" cy="7885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417985" y="694664"/>
              <a:ext cx="465455" cy="79375"/>
            </a:xfrm>
            <a:custGeom>
              <a:avLst/>
              <a:gdLst/>
              <a:ahLst/>
              <a:cxnLst/>
              <a:rect l="l" t="t" r="r" b="b"/>
              <a:pathLst>
                <a:path w="465454" h="79375">
                  <a:moveTo>
                    <a:pt x="126974" y="0"/>
                  </a:moveTo>
                  <a:lnTo>
                    <a:pt x="108407" y="0"/>
                  </a:lnTo>
                  <a:lnTo>
                    <a:pt x="90131" y="54927"/>
                  </a:lnTo>
                  <a:lnTo>
                    <a:pt x="71856" y="0"/>
                  </a:lnTo>
                  <a:lnTo>
                    <a:pt x="55105" y="0"/>
                  </a:lnTo>
                  <a:lnTo>
                    <a:pt x="36842" y="54927"/>
                  </a:lnTo>
                  <a:lnTo>
                    <a:pt x="18567" y="0"/>
                  </a:lnTo>
                  <a:lnTo>
                    <a:pt x="0" y="0"/>
                  </a:lnTo>
                  <a:lnTo>
                    <a:pt x="28422" y="78854"/>
                  </a:lnTo>
                  <a:lnTo>
                    <a:pt x="45656" y="78854"/>
                  </a:lnTo>
                  <a:lnTo>
                    <a:pt x="63487" y="24714"/>
                  </a:lnTo>
                  <a:lnTo>
                    <a:pt x="81318" y="78854"/>
                  </a:lnTo>
                  <a:lnTo>
                    <a:pt x="98552" y="78854"/>
                  </a:lnTo>
                  <a:lnTo>
                    <a:pt x="126974" y="0"/>
                  </a:lnTo>
                  <a:close/>
                </a:path>
                <a:path w="465454" h="79375">
                  <a:moveTo>
                    <a:pt x="210566" y="78854"/>
                  </a:moveTo>
                  <a:lnTo>
                    <a:pt x="203047" y="61175"/>
                  </a:lnTo>
                  <a:lnTo>
                    <a:pt x="196519" y="45847"/>
                  </a:lnTo>
                  <a:lnTo>
                    <a:pt x="185635" y="20281"/>
                  </a:lnTo>
                  <a:lnTo>
                    <a:pt x="179019" y="4749"/>
                  </a:lnTo>
                  <a:lnTo>
                    <a:pt x="179019" y="45847"/>
                  </a:lnTo>
                  <a:lnTo>
                    <a:pt x="158064" y="45847"/>
                  </a:lnTo>
                  <a:lnTo>
                    <a:pt x="168541" y="20281"/>
                  </a:lnTo>
                  <a:lnTo>
                    <a:pt x="179019" y="45847"/>
                  </a:lnTo>
                  <a:lnTo>
                    <a:pt x="179019" y="4749"/>
                  </a:lnTo>
                  <a:lnTo>
                    <a:pt x="176999" y="0"/>
                  </a:lnTo>
                  <a:lnTo>
                    <a:pt x="160528" y="0"/>
                  </a:lnTo>
                  <a:lnTo>
                    <a:pt x="126974" y="78854"/>
                  </a:lnTo>
                  <a:lnTo>
                    <a:pt x="144653" y="78854"/>
                  </a:lnTo>
                  <a:lnTo>
                    <a:pt x="151866" y="61175"/>
                  </a:lnTo>
                  <a:lnTo>
                    <a:pt x="185216" y="61175"/>
                  </a:lnTo>
                  <a:lnTo>
                    <a:pt x="192417" y="78854"/>
                  </a:lnTo>
                  <a:lnTo>
                    <a:pt x="210566" y="78854"/>
                  </a:lnTo>
                  <a:close/>
                </a:path>
                <a:path w="465454" h="79375">
                  <a:moveTo>
                    <a:pt x="465277" y="0"/>
                  </a:moveTo>
                  <a:lnTo>
                    <a:pt x="405193" y="0"/>
                  </a:lnTo>
                  <a:lnTo>
                    <a:pt x="405193" y="78854"/>
                  </a:lnTo>
                  <a:lnTo>
                    <a:pt x="422541" y="78854"/>
                  </a:lnTo>
                  <a:lnTo>
                    <a:pt x="422541" y="48336"/>
                  </a:lnTo>
                  <a:lnTo>
                    <a:pt x="459651" y="48336"/>
                  </a:lnTo>
                  <a:lnTo>
                    <a:pt x="459651" y="32562"/>
                  </a:lnTo>
                  <a:lnTo>
                    <a:pt x="422541" y="32562"/>
                  </a:lnTo>
                  <a:lnTo>
                    <a:pt x="422541" y="15773"/>
                  </a:lnTo>
                  <a:lnTo>
                    <a:pt x="465277" y="15773"/>
                  </a:lnTo>
                  <a:lnTo>
                    <a:pt x="465277" y="0"/>
                  </a:lnTo>
                  <a:close/>
                </a:path>
              </a:pathLst>
            </a:custGeom>
            <a:solidFill>
              <a:srgbClr val="5357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7017" y="585853"/>
              <a:ext cx="74955" cy="8177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4612" y="526757"/>
              <a:ext cx="712495" cy="26414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350" y="1120140"/>
              <a:ext cx="7759700" cy="1638300"/>
            </a:xfrm>
            <a:custGeom>
              <a:avLst/>
              <a:gdLst/>
              <a:ahLst/>
              <a:cxnLst/>
              <a:rect l="l" t="t" r="r" b="b"/>
              <a:pathLst>
                <a:path w="7759700" h="1638300">
                  <a:moveTo>
                    <a:pt x="7759687" y="0"/>
                  </a:moveTo>
                  <a:lnTo>
                    <a:pt x="0" y="0"/>
                  </a:lnTo>
                  <a:lnTo>
                    <a:pt x="0" y="1638300"/>
                  </a:lnTo>
                  <a:lnTo>
                    <a:pt x="7759687" y="1638300"/>
                  </a:lnTo>
                  <a:lnTo>
                    <a:pt x="7759687" y="0"/>
                  </a:lnTo>
                  <a:close/>
                </a:path>
              </a:pathLst>
            </a:custGeom>
            <a:solidFill>
              <a:srgbClr val="E9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44411" y="2839718"/>
            <a:ext cx="6884034" cy="6228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17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Depending</a:t>
            </a:r>
            <a:r>
              <a:rPr sz="1100" spc="-1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on</a:t>
            </a:r>
            <a:r>
              <a:rPr sz="1100" spc="-1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the</a:t>
            </a:r>
            <a:r>
              <a:rPr sz="1100" spc="-1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size</a:t>
            </a:r>
            <a:r>
              <a:rPr sz="1100" spc="-1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of</a:t>
            </a:r>
            <a:r>
              <a:rPr sz="1100" spc="-1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a</a:t>
            </a:r>
            <a:r>
              <a:rPr sz="1100" spc="-1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spc="-10" dirty="0">
                <a:solidFill>
                  <a:srgbClr val="E3002B"/>
                </a:solidFill>
                <a:latin typeface="Gotham Bold"/>
                <a:cs typeface="Gotham Bold"/>
              </a:rPr>
              <a:t>company,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the</a:t>
            </a:r>
            <a:r>
              <a:rPr sz="1100" spc="-1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spc="-10" dirty="0">
                <a:solidFill>
                  <a:srgbClr val="E3002B"/>
                </a:solidFill>
                <a:latin typeface="Gotham Bold"/>
                <a:cs typeface="Gotham Bold"/>
              </a:rPr>
              <a:t>average</a:t>
            </a:r>
            <a:r>
              <a:rPr sz="1100" spc="-1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spc="-10" dirty="0">
                <a:solidFill>
                  <a:srgbClr val="E3002B"/>
                </a:solidFill>
                <a:latin typeface="Gotham Bold"/>
                <a:cs typeface="Gotham Bold"/>
              </a:rPr>
              <a:t>recruiter</a:t>
            </a:r>
            <a:r>
              <a:rPr sz="1100" spc="-1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is</a:t>
            </a:r>
            <a:r>
              <a:rPr sz="1100" spc="-1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handling</a:t>
            </a:r>
            <a:r>
              <a:rPr sz="1100" spc="-1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15-25</a:t>
            </a:r>
            <a:r>
              <a:rPr sz="1100" spc="-1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spc="-10" dirty="0">
                <a:solidFill>
                  <a:srgbClr val="E3002B"/>
                </a:solidFill>
                <a:latin typeface="Gotham Bold"/>
                <a:cs typeface="Gotham Bold"/>
              </a:rPr>
              <a:t>requisitions </a:t>
            </a:r>
            <a:r>
              <a:rPr sz="1100" spc="-20" dirty="0">
                <a:solidFill>
                  <a:srgbClr val="E3002B"/>
                </a:solidFill>
                <a:latin typeface="Gotham Bold"/>
                <a:cs typeface="Gotham Bold"/>
              </a:rPr>
              <a:t>(job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openings)</a:t>
            </a:r>
            <a:r>
              <a:rPr sz="1100" spc="-2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at</a:t>
            </a:r>
            <a:r>
              <a:rPr sz="1100" spc="-2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a</a:t>
            </a:r>
            <a:r>
              <a:rPr sz="1100" spc="-2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time</a:t>
            </a:r>
            <a:r>
              <a:rPr sz="1100" spc="-2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inside</a:t>
            </a:r>
            <a:r>
              <a:rPr sz="1100" spc="-2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of</a:t>
            </a:r>
            <a:r>
              <a:rPr sz="1100" spc="-2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the</a:t>
            </a:r>
            <a:r>
              <a:rPr sz="1100" spc="-2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spc="-10" dirty="0">
                <a:solidFill>
                  <a:srgbClr val="E3002B"/>
                </a:solidFill>
                <a:latin typeface="Gotham Bold"/>
                <a:cs typeface="Gotham Bold"/>
              </a:rPr>
              <a:t>company.</a:t>
            </a:r>
            <a:r>
              <a:rPr sz="1100" spc="-2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In</a:t>
            </a:r>
            <a:r>
              <a:rPr sz="1100" spc="-2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some</a:t>
            </a:r>
            <a:r>
              <a:rPr sz="1100" spc="-2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companies,</a:t>
            </a:r>
            <a:r>
              <a:rPr sz="1100" spc="-2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a</a:t>
            </a:r>
            <a:r>
              <a:rPr sz="1100" spc="-2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spc="-10" dirty="0">
                <a:solidFill>
                  <a:srgbClr val="E3002B"/>
                </a:solidFill>
                <a:latin typeface="Gotham Bold"/>
                <a:cs typeface="Gotham Bold"/>
              </a:rPr>
              <a:t>recruiter</a:t>
            </a:r>
            <a:r>
              <a:rPr sz="1100" spc="-2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may</a:t>
            </a:r>
            <a:r>
              <a:rPr sz="1100" spc="-2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spc="-10" dirty="0">
                <a:solidFill>
                  <a:srgbClr val="E3002B"/>
                </a:solidFill>
                <a:latin typeface="Gotham Bold"/>
                <a:cs typeface="Gotham Bold"/>
              </a:rPr>
              <a:t>have</a:t>
            </a:r>
            <a:r>
              <a:rPr sz="1100" spc="-2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spc="-10" dirty="0">
                <a:solidFill>
                  <a:srgbClr val="E3002B"/>
                </a:solidFill>
                <a:latin typeface="Gotham Bold"/>
                <a:cs typeface="Gotham Bold"/>
              </a:rPr>
              <a:t>over</a:t>
            </a:r>
            <a:r>
              <a:rPr sz="1100" spc="-25" dirty="0">
                <a:solidFill>
                  <a:srgbClr val="E3002B"/>
                </a:solidFill>
                <a:latin typeface="Gotham Bold"/>
                <a:cs typeface="Gotham Bold"/>
              </a:rPr>
              <a:t> 50.</a:t>
            </a:r>
            <a:endParaRPr sz="1100">
              <a:latin typeface="Gotham Bold"/>
              <a:cs typeface="Gotham Bold"/>
            </a:endParaRPr>
          </a:p>
          <a:p>
            <a:pPr marL="241300" marR="255270" indent="-228600">
              <a:lnSpc>
                <a:spcPct val="100000"/>
              </a:lnSpc>
              <a:spcBef>
                <a:spcPts val="1320"/>
              </a:spcBef>
              <a:buChar char="•"/>
              <a:tabLst>
                <a:tab pos="241300" algn="l"/>
              </a:tabLst>
            </a:pP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Each</a:t>
            </a:r>
            <a:r>
              <a:rPr sz="1100" spc="-3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requisition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may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have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over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100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applicants,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some</a:t>
            </a:r>
            <a:r>
              <a:rPr sz="1100" spc="-3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with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great,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matching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experience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to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the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needs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of</a:t>
            </a:r>
            <a:r>
              <a:rPr sz="1100" spc="-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the</a:t>
            </a:r>
            <a:r>
              <a:rPr sz="1100" spc="-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requisition.</a:t>
            </a:r>
            <a:endParaRPr sz="1100">
              <a:latin typeface="Gotham Book"/>
              <a:cs typeface="Gotham Book"/>
            </a:endParaRPr>
          </a:p>
          <a:p>
            <a:pPr marL="241300" marR="60960" indent="-228600">
              <a:lnSpc>
                <a:spcPct val="100000"/>
              </a:lnSpc>
              <a:spcBef>
                <a:spcPts val="1320"/>
              </a:spcBef>
              <a:buChar char="•"/>
              <a:tabLst>
                <a:tab pos="241300" algn="l"/>
              </a:tabLst>
            </a:pP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Recruiters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are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bound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by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requirements,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certifications,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experience,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location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and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other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factors.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Sometimes,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recruiter</a:t>
            </a:r>
            <a:r>
              <a:rPr sz="1100" spc="-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may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be</a:t>
            </a:r>
            <a:r>
              <a:rPr sz="1100" spc="-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filling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</a:t>
            </a:r>
            <a:r>
              <a:rPr sz="1100" spc="-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requisition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for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</a:t>
            </a:r>
            <a:r>
              <a:rPr sz="1100" spc="-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client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–</a:t>
            </a:r>
            <a:r>
              <a:rPr sz="1100" spc="-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which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means</a:t>
            </a:r>
            <a:r>
              <a:rPr sz="1100" spc="-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the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client</a:t>
            </a:r>
            <a:r>
              <a:rPr sz="1100" spc="-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has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very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specific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requirements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for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the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role.</a:t>
            </a:r>
            <a:endParaRPr sz="1100">
              <a:latin typeface="Gotham Book"/>
              <a:cs typeface="Gotham Book"/>
            </a:endParaRPr>
          </a:p>
          <a:p>
            <a:pPr marL="12700" marR="5080">
              <a:lnSpc>
                <a:spcPct val="100000"/>
              </a:lnSpc>
              <a:spcBef>
                <a:spcPts val="1320"/>
              </a:spcBef>
            </a:pPr>
            <a:r>
              <a:rPr sz="1100" spc="-10" dirty="0">
                <a:solidFill>
                  <a:srgbClr val="E3002B"/>
                </a:solidFill>
                <a:latin typeface="Gotham Bold"/>
                <a:cs typeface="Gotham Bold"/>
              </a:rPr>
              <a:t>Recruiters</a:t>
            </a:r>
            <a:r>
              <a:rPr sz="1100" spc="-3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aren’t</a:t>
            </a:r>
            <a:r>
              <a:rPr sz="1100" spc="-2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often</a:t>
            </a:r>
            <a:r>
              <a:rPr sz="1100" spc="-2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equipped</a:t>
            </a:r>
            <a:r>
              <a:rPr sz="1100" spc="-3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to</a:t>
            </a:r>
            <a:r>
              <a:rPr sz="1100" spc="-2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act</a:t>
            </a:r>
            <a:r>
              <a:rPr sz="1100" spc="-2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as</a:t>
            </a:r>
            <a:r>
              <a:rPr sz="1100" spc="-3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a</a:t>
            </a:r>
            <a:r>
              <a:rPr sz="1100" spc="-2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job-search</a:t>
            </a:r>
            <a:r>
              <a:rPr sz="1100" spc="-2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resource</a:t>
            </a:r>
            <a:r>
              <a:rPr sz="1100" spc="-3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for</a:t>
            </a:r>
            <a:r>
              <a:rPr sz="1100" spc="-2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the</a:t>
            </a:r>
            <a:r>
              <a:rPr sz="1100" spc="-2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job</a:t>
            </a:r>
            <a:r>
              <a:rPr sz="1100" spc="-3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seeker.</a:t>
            </a:r>
            <a:r>
              <a:rPr sz="1100" spc="27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In</a:t>
            </a:r>
            <a:r>
              <a:rPr sz="1100" spc="-3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spc="-10" dirty="0">
                <a:solidFill>
                  <a:srgbClr val="E3002B"/>
                </a:solidFill>
                <a:latin typeface="Gotham Bold"/>
                <a:cs typeface="Gotham Bold"/>
              </a:rPr>
              <a:t>other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words,</a:t>
            </a:r>
            <a:r>
              <a:rPr sz="1100" spc="-3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spc="-10" dirty="0">
                <a:solidFill>
                  <a:srgbClr val="E3002B"/>
                </a:solidFill>
                <a:latin typeface="Gotham Bold"/>
                <a:cs typeface="Gotham Bold"/>
              </a:rPr>
              <a:t>they’re</a:t>
            </a:r>
            <a:r>
              <a:rPr sz="1100" spc="-2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spc="-10" dirty="0">
                <a:solidFill>
                  <a:srgbClr val="E3002B"/>
                </a:solidFill>
                <a:latin typeface="Gotham Bold"/>
                <a:cs typeface="Gotham Bold"/>
              </a:rPr>
              <a:t>employed</a:t>
            </a:r>
            <a:r>
              <a:rPr sz="1100" spc="-2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to</a:t>
            </a:r>
            <a:r>
              <a:rPr sz="1100" spc="-2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find</a:t>
            </a:r>
            <a:r>
              <a:rPr sz="1100" spc="-2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the</a:t>
            </a:r>
            <a:r>
              <a:rPr sz="1100" spc="-2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best</a:t>
            </a:r>
            <a:r>
              <a:rPr sz="1100" spc="-2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talent</a:t>
            </a:r>
            <a:r>
              <a:rPr sz="1100" spc="-2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for</a:t>
            </a:r>
            <a:r>
              <a:rPr sz="1100" spc="-2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the</a:t>
            </a:r>
            <a:r>
              <a:rPr sz="1100" spc="-3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company</a:t>
            </a:r>
            <a:r>
              <a:rPr sz="1100" spc="-2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or</a:t>
            </a:r>
            <a:r>
              <a:rPr sz="1100" spc="-2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job</a:t>
            </a:r>
            <a:r>
              <a:rPr sz="1100" spc="-2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and</a:t>
            </a:r>
            <a:r>
              <a:rPr sz="1100" spc="-2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may</a:t>
            </a:r>
            <a:r>
              <a:rPr sz="1100" spc="-2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not</a:t>
            </a:r>
            <a:r>
              <a:rPr sz="1100" spc="-2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spc="-10" dirty="0">
                <a:solidFill>
                  <a:srgbClr val="E3002B"/>
                </a:solidFill>
                <a:latin typeface="Gotham Bold"/>
                <a:cs typeface="Gotham Bold"/>
              </a:rPr>
              <a:t>have</a:t>
            </a:r>
            <a:r>
              <a:rPr sz="1100" spc="-2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time</a:t>
            </a:r>
            <a:r>
              <a:rPr sz="1100" spc="-25" dirty="0">
                <a:solidFill>
                  <a:srgbClr val="E3002B"/>
                </a:solidFill>
                <a:latin typeface="Gotham Bold"/>
                <a:cs typeface="Gotham Bold"/>
              </a:rPr>
              <a:t> to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help</a:t>
            </a:r>
            <a:r>
              <a:rPr sz="1100" spc="-3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you</a:t>
            </a:r>
            <a:r>
              <a:rPr sz="1100" spc="-3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find</a:t>
            </a:r>
            <a:r>
              <a:rPr sz="1100" spc="-3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your</a:t>
            </a:r>
            <a:r>
              <a:rPr sz="1100" spc="-3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next</a:t>
            </a:r>
            <a:r>
              <a:rPr sz="1100" spc="-2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role.</a:t>
            </a:r>
            <a:r>
              <a:rPr sz="1100" spc="26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There</a:t>
            </a:r>
            <a:r>
              <a:rPr sz="1100" spc="-3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are</a:t>
            </a:r>
            <a:r>
              <a:rPr sz="1100" spc="-2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spc="-20" dirty="0">
                <a:solidFill>
                  <a:srgbClr val="E3002B"/>
                </a:solidFill>
                <a:latin typeface="Gotham Bold"/>
                <a:cs typeface="Gotham Bold"/>
              </a:rPr>
              <a:t>veteran-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based</a:t>
            </a:r>
            <a:r>
              <a:rPr sz="1100" spc="-3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services</a:t>
            </a:r>
            <a:r>
              <a:rPr sz="1100" spc="-3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that</a:t>
            </a:r>
            <a:r>
              <a:rPr sz="1100" spc="-3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can</a:t>
            </a:r>
            <a:r>
              <a:rPr sz="1100" spc="-2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help</a:t>
            </a:r>
            <a:r>
              <a:rPr sz="1100" spc="-3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with</a:t>
            </a:r>
            <a:r>
              <a:rPr sz="1100" spc="-3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spc="-10" dirty="0">
                <a:solidFill>
                  <a:srgbClr val="E3002B"/>
                </a:solidFill>
                <a:latin typeface="Gotham Bold"/>
                <a:cs typeface="Gotham Bold"/>
              </a:rPr>
              <a:t>this.</a:t>
            </a:r>
            <a:endParaRPr sz="1100">
              <a:latin typeface="Gotham Bold"/>
              <a:cs typeface="Gotham Bold"/>
            </a:endParaRPr>
          </a:p>
          <a:p>
            <a:pPr marL="241300" marR="361950" indent="-228600">
              <a:lnSpc>
                <a:spcPct val="100000"/>
              </a:lnSpc>
              <a:spcBef>
                <a:spcPts val="1320"/>
              </a:spcBef>
              <a:buChar char="•"/>
              <a:tabLst>
                <a:tab pos="241300" algn="l"/>
              </a:tabLst>
            </a:pP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Recruiters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and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Military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Program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teams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can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act</a:t>
            </a:r>
            <a:r>
              <a:rPr sz="1100" spc="-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as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liaison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or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connection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point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to</a:t>
            </a:r>
            <a:r>
              <a:rPr sz="1100" spc="-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help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with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introductions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and/or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job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details.</a:t>
            </a:r>
            <a:endParaRPr sz="1100">
              <a:latin typeface="Gotham Book"/>
              <a:cs typeface="Gotham Book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100" spc="-10" dirty="0">
                <a:solidFill>
                  <a:srgbClr val="E3002B"/>
                </a:solidFill>
                <a:latin typeface="Gotham Bold"/>
                <a:cs typeface="Gotham Bold"/>
              </a:rPr>
              <a:t>Qualifications,</a:t>
            </a:r>
            <a:r>
              <a:rPr sz="1100" spc="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Under</a:t>
            </a:r>
            <a:r>
              <a:rPr sz="1100" spc="1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and</a:t>
            </a:r>
            <a:r>
              <a:rPr sz="1100" spc="1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spc="-10" dirty="0">
                <a:solidFill>
                  <a:srgbClr val="E3002B"/>
                </a:solidFill>
                <a:latin typeface="Gotham Bold"/>
                <a:cs typeface="Gotham Bold"/>
              </a:rPr>
              <a:t>Over….</a:t>
            </a:r>
            <a:endParaRPr sz="1100">
              <a:latin typeface="Gotham Bold"/>
              <a:cs typeface="Gotham Bold"/>
            </a:endParaRPr>
          </a:p>
          <a:p>
            <a:pPr marL="241300" indent="-228600">
              <a:lnSpc>
                <a:spcPct val="100000"/>
              </a:lnSpc>
              <a:spcBef>
                <a:spcPts val="1320"/>
              </a:spcBef>
              <a:buChar char="•"/>
              <a:tabLst>
                <a:tab pos="241300" algn="l"/>
              </a:tabLst>
            </a:pP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Qualifications</a:t>
            </a:r>
            <a:r>
              <a:rPr sz="1100" spc="-3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are</a:t>
            </a:r>
            <a:r>
              <a:rPr sz="1100" spc="-3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</a:t>
            </a:r>
            <a:r>
              <a:rPr sz="1100" spc="-3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series</a:t>
            </a:r>
            <a:r>
              <a:rPr sz="1100" spc="-3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of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defining</a:t>
            </a:r>
            <a:r>
              <a:rPr sz="1100" spc="-3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factors</a:t>
            </a:r>
            <a:r>
              <a:rPr sz="1100" spc="-3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regarding</a:t>
            </a:r>
            <a:r>
              <a:rPr sz="1100" spc="-3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who</a:t>
            </a:r>
            <a:r>
              <a:rPr sz="1100" spc="-3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gets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selected</a:t>
            </a:r>
            <a:r>
              <a:rPr sz="1100" spc="-3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to</a:t>
            </a:r>
            <a:r>
              <a:rPr sz="1100" spc="-3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move</a:t>
            </a:r>
            <a:r>
              <a:rPr sz="1100" spc="-3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into</a:t>
            </a:r>
            <a:r>
              <a:rPr sz="1100" spc="-3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the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job.</a:t>
            </a:r>
            <a:endParaRPr sz="1100">
              <a:latin typeface="Gotham Book"/>
              <a:cs typeface="Gotham Book"/>
            </a:endParaRPr>
          </a:p>
          <a:p>
            <a:pPr marL="241300" indent="-228600">
              <a:lnSpc>
                <a:spcPct val="100000"/>
              </a:lnSpc>
              <a:spcBef>
                <a:spcPts val="1320"/>
              </a:spcBef>
              <a:buChar char="•"/>
              <a:tabLst>
                <a:tab pos="241300" algn="l"/>
              </a:tabLst>
            </a:pP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The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most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qualified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candidates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are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considered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for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the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role.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These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qualifications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are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often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written</a:t>
            </a:r>
            <a:endParaRPr sz="1100">
              <a:latin typeface="Gotham Book"/>
              <a:cs typeface="Gotham Book"/>
            </a:endParaRPr>
          </a:p>
          <a:p>
            <a:pPr marL="241300">
              <a:lnSpc>
                <a:spcPct val="100000"/>
              </a:lnSpc>
            </a:pP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out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in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the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job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description.</a:t>
            </a:r>
            <a:endParaRPr sz="1100">
              <a:latin typeface="Gotham Book"/>
              <a:cs typeface="Gotham Book"/>
            </a:endParaRPr>
          </a:p>
          <a:p>
            <a:pPr marL="467995" marR="50800" lvl="1" indent="-226695">
              <a:lnSpc>
                <a:spcPct val="100000"/>
              </a:lnSpc>
              <a:spcBef>
                <a:spcPts val="1320"/>
              </a:spcBef>
              <a:buFont typeface="Gotham Bold"/>
              <a:buChar char="—"/>
              <a:tabLst>
                <a:tab pos="469900" algn="l"/>
              </a:tabLst>
            </a:pP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Qualifications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are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generally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calculated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as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experience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in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specific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specialties,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education, 	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certifications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and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sometimes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even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cultural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fit.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“Most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qualified”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isn’t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an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exact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science. 	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Qualifications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aren’t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simply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JUST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the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experience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for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the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job.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As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you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may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have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learned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in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the 	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military,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adaptability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is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also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key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element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in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operational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success.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Sometimes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being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ABLE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to 	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do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the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job,</a:t>
            </a:r>
            <a:r>
              <a:rPr sz="1100" spc="-1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or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learn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it,</a:t>
            </a:r>
            <a:r>
              <a:rPr sz="1100" spc="-1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is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very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valuable</a:t>
            </a:r>
            <a:r>
              <a:rPr sz="1100" spc="-1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too.</a:t>
            </a:r>
            <a:endParaRPr sz="1100">
              <a:latin typeface="Gotham Book"/>
              <a:cs typeface="Gotham Book"/>
            </a:endParaRPr>
          </a:p>
          <a:p>
            <a:pPr marL="467995" marR="95885" lvl="1" indent="-226695">
              <a:lnSpc>
                <a:spcPct val="100000"/>
              </a:lnSpc>
              <a:spcBef>
                <a:spcPts val="1320"/>
              </a:spcBef>
              <a:buFont typeface="Gotham Bold"/>
              <a:buChar char="—"/>
              <a:tabLst>
                <a:tab pos="469900" algn="l"/>
              </a:tabLst>
            </a:pPr>
            <a:r>
              <a:rPr sz="1100" spc="-35" dirty="0">
                <a:solidFill>
                  <a:srgbClr val="535758"/>
                </a:solidFill>
                <a:latin typeface="Gotham Book"/>
                <a:cs typeface="Gotham Book"/>
              </a:rPr>
              <a:t>You</a:t>
            </a:r>
            <a:r>
              <a:rPr sz="1100" spc="-1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may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be</a:t>
            </a:r>
            <a:r>
              <a:rPr sz="1100" spc="-1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under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or</a:t>
            </a:r>
            <a:r>
              <a:rPr sz="1100" spc="-1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overqualified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for</a:t>
            </a:r>
            <a:r>
              <a:rPr sz="1100" spc="-1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job.</a:t>
            </a:r>
            <a:r>
              <a:rPr sz="1100" spc="30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In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either</a:t>
            </a:r>
            <a:r>
              <a:rPr sz="1100" spc="-1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case,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you</a:t>
            </a:r>
            <a:r>
              <a:rPr sz="1100" spc="-1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may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not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be</a:t>
            </a:r>
            <a:r>
              <a:rPr sz="1100" spc="-1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good</a:t>
            </a:r>
            <a:r>
              <a:rPr sz="1100" spc="-1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fit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for 	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the</a:t>
            </a:r>
            <a:r>
              <a:rPr sz="1100" spc="-3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role.</a:t>
            </a:r>
            <a:r>
              <a:rPr sz="1100" spc="254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Underqualified</a:t>
            </a:r>
            <a:r>
              <a:rPr sz="1100" spc="-3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candidates</a:t>
            </a:r>
            <a:r>
              <a:rPr sz="1100" spc="-3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may</a:t>
            </a:r>
            <a:r>
              <a:rPr sz="1100" spc="-3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not</a:t>
            </a:r>
            <a:r>
              <a:rPr sz="1100" spc="-3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have</a:t>
            </a:r>
            <a:r>
              <a:rPr sz="1100" spc="-3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the</a:t>
            </a:r>
            <a:r>
              <a:rPr sz="1100" spc="-3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appropriate</a:t>
            </a:r>
            <a:r>
              <a:rPr sz="1100" spc="-3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level</a:t>
            </a:r>
            <a:r>
              <a:rPr sz="1100" spc="-3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of</a:t>
            </a:r>
            <a:r>
              <a:rPr sz="1100" spc="-3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experience</a:t>
            </a:r>
            <a:r>
              <a:rPr sz="1100" spc="-3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to</a:t>
            </a:r>
            <a:r>
              <a:rPr sz="1100" spc="-3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do 	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the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job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effectively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while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overqualified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candidates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will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be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under-utilized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and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often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leave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the 	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job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early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for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something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that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comes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along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better</a:t>
            </a:r>
            <a:r>
              <a:rPr sz="1100" spc="-1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fitting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with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their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experience.</a:t>
            </a:r>
            <a:endParaRPr sz="1100">
              <a:latin typeface="Gotham Book"/>
              <a:cs typeface="Gotham Book"/>
            </a:endParaRPr>
          </a:p>
          <a:p>
            <a:pPr marL="12700" marR="157480">
              <a:lnSpc>
                <a:spcPct val="100000"/>
              </a:lnSpc>
              <a:spcBef>
                <a:spcPts val="1320"/>
              </a:spcBef>
            </a:pPr>
            <a:r>
              <a:rPr sz="1100" spc="-20" dirty="0">
                <a:solidFill>
                  <a:srgbClr val="E3002B"/>
                </a:solidFill>
                <a:latin typeface="Gotham Bold"/>
                <a:cs typeface="Gotham Bold"/>
              </a:rPr>
              <a:t>Remember,</a:t>
            </a:r>
            <a:r>
              <a:rPr sz="1100" spc="-2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spc="-10" dirty="0">
                <a:solidFill>
                  <a:srgbClr val="E3002B"/>
                </a:solidFill>
                <a:latin typeface="Gotham Bold"/>
                <a:cs typeface="Gotham Bold"/>
              </a:rPr>
              <a:t>recruiters</a:t>
            </a:r>
            <a:r>
              <a:rPr sz="1100" spc="-2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don’t</a:t>
            </a:r>
            <a:r>
              <a:rPr sz="1100" spc="-2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make</a:t>
            </a:r>
            <a:r>
              <a:rPr sz="1100" spc="-2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the</a:t>
            </a:r>
            <a:r>
              <a:rPr sz="1100" spc="-2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hiring</a:t>
            </a:r>
            <a:r>
              <a:rPr sz="1100" spc="-2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decisions.</a:t>
            </a:r>
            <a:r>
              <a:rPr sz="1100" spc="-2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spc="-10" dirty="0">
                <a:solidFill>
                  <a:srgbClr val="E3002B"/>
                </a:solidFill>
                <a:latin typeface="Gotham Bold"/>
                <a:cs typeface="Gotham Bold"/>
              </a:rPr>
              <a:t>They’re</a:t>
            </a:r>
            <a:r>
              <a:rPr sz="1100" spc="-2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a</a:t>
            </a:r>
            <a:r>
              <a:rPr sz="1100" spc="-2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conduit</a:t>
            </a:r>
            <a:r>
              <a:rPr sz="1100" spc="-2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to</a:t>
            </a:r>
            <a:r>
              <a:rPr sz="1100" spc="-2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the</a:t>
            </a:r>
            <a:r>
              <a:rPr sz="1100" spc="-2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spc="-10" dirty="0">
                <a:solidFill>
                  <a:srgbClr val="E3002B"/>
                </a:solidFill>
                <a:latin typeface="Gotham Bold"/>
                <a:cs typeface="Gotham Bold"/>
              </a:rPr>
              <a:t>manager.</a:t>
            </a:r>
            <a:r>
              <a:rPr sz="1100" spc="-2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spc="-10" dirty="0">
                <a:solidFill>
                  <a:srgbClr val="E3002B"/>
                </a:solidFill>
                <a:latin typeface="Gotham Bold"/>
                <a:cs typeface="Gotham Bold"/>
              </a:rPr>
              <a:t>There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are</a:t>
            </a:r>
            <a:r>
              <a:rPr sz="1100" spc="-1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spc="-10" dirty="0">
                <a:solidFill>
                  <a:srgbClr val="E3002B"/>
                </a:solidFill>
                <a:latin typeface="Gotham Bold"/>
                <a:cs typeface="Gotham Bold"/>
              </a:rPr>
              <a:t>generally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a</a:t>
            </a:r>
            <a:r>
              <a:rPr sz="1100" spc="-1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team</a:t>
            </a:r>
            <a:r>
              <a:rPr sz="1100" spc="-1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of</a:t>
            </a:r>
            <a:r>
              <a:rPr sz="1100" spc="-1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people</a:t>
            </a:r>
            <a:r>
              <a:rPr sz="1100" spc="-1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making</a:t>
            </a:r>
            <a:r>
              <a:rPr sz="1100" spc="-1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a</a:t>
            </a:r>
            <a:r>
              <a:rPr sz="1100" spc="-1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decision</a:t>
            </a:r>
            <a:r>
              <a:rPr sz="1100" spc="-1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on</a:t>
            </a:r>
            <a:r>
              <a:rPr sz="1100" spc="-1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who</a:t>
            </a:r>
            <a:r>
              <a:rPr sz="1100" spc="-1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gets</a:t>
            </a:r>
            <a:r>
              <a:rPr sz="1100" spc="-1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the</a:t>
            </a:r>
            <a:r>
              <a:rPr sz="1100" spc="-1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spc="-20" dirty="0">
                <a:solidFill>
                  <a:srgbClr val="E3002B"/>
                </a:solidFill>
                <a:latin typeface="Gotham Bold"/>
                <a:cs typeface="Gotham Bold"/>
              </a:rPr>
              <a:t>job.</a:t>
            </a:r>
            <a:endParaRPr sz="1100">
              <a:latin typeface="Gotham Bold"/>
              <a:cs typeface="Gotham Bold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CUSHMAN &amp; </a:t>
            </a:r>
            <a:r>
              <a:rPr spc="-10" dirty="0"/>
              <a:t>WAKEFIELD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21" name="object 21"/>
          <p:cNvSpPr txBox="1"/>
          <p:nvPr/>
        </p:nvSpPr>
        <p:spPr>
          <a:xfrm>
            <a:off x="444500" y="1312671"/>
            <a:ext cx="6716395" cy="1114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 marR="5080" indent="-4445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7E8283"/>
                </a:solidFill>
                <a:latin typeface="Gotham Bold"/>
                <a:cs typeface="Gotham Bold"/>
              </a:rPr>
              <a:t>In</a:t>
            </a:r>
            <a:r>
              <a:rPr sz="1100" spc="-40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1100" spc="80" dirty="0">
                <a:solidFill>
                  <a:srgbClr val="7E8283"/>
                </a:solidFill>
                <a:latin typeface="Arial"/>
                <a:cs typeface="Arial"/>
              </a:rPr>
              <a:t>many</a:t>
            </a:r>
            <a:r>
              <a:rPr sz="1100" spc="30" dirty="0">
                <a:solidFill>
                  <a:srgbClr val="7E828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7E8283"/>
                </a:solidFill>
                <a:latin typeface="Arial"/>
                <a:cs typeface="Arial"/>
              </a:rPr>
              <a:t>cases</a:t>
            </a:r>
            <a:r>
              <a:rPr sz="1100" spc="-15" dirty="0">
                <a:solidFill>
                  <a:srgbClr val="7E828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7E8283"/>
                </a:solidFill>
                <a:latin typeface="Gotham Bold"/>
                <a:cs typeface="Gotham Bold"/>
              </a:rPr>
              <a:t>you</a:t>
            </a:r>
            <a:r>
              <a:rPr sz="1100" spc="15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7E8283"/>
                </a:solidFill>
                <a:latin typeface="Gotham Bold"/>
                <a:cs typeface="Gotham Bold"/>
              </a:rPr>
              <a:t>will</a:t>
            </a:r>
            <a:r>
              <a:rPr sz="1100" spc="10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7E8283"/>
                </a:solidFill>
                <a:latin typeface="Gotham Bold"/>
                <a:cs typeface="Gotham Bold"/>
              </a:rPr>
              <a:t>need</a:t>
            </a:r>
            <a:r>
              <a:rPr sz="1100" spc="10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7E8283"/>
                </a:solidFill>
                <a:latin typeface="Gotham Bold"/>
                <a:cs typeface="Gotham Bold"/>
              </a:rPr>
              <a:t>to</a:t>
            </a:r>
            <a:r>
              <a:rPr sz="1100" spc="-5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1100" spc="85" dirty="0">
                <a:solidFill>
                  <a:srgbClr val="7E8283"/>
                </a:solidFill>
                <a:latin typeface="Arial"/>
                <a:cs typeface="Arial"/>
              </a:rPr>
              <a:t>be</a:t>
            </a:r>
            <a:r>
              <a:rPr sz="1100" spc="30" dirty="0">
                <a:solidFill>
                  <a:srgbClr val="7E8283"/>
                </a:solidFill>
                <a:latin typeface="Arial"/>
                <a:cs typeface="Arial"/>
              </a:rPr>
              <a:t> </a:t>
            </a:r>
            <a:r>
              <a:rPr sz="1100" spc="65" dirty="0">
                <a:solidFill>
                  <a:srgbClr val="7E8283"/>
                </a:solidFill>
                <a:latin typeface="Arial"/>
                <a:cs typeface="Arial"/>
              </a:rPr>
              <a:t>able</a:t>
            </a:r>
            <a:r>
              <a:rPr sz="1100" spc="35" dirty="0">
                <a:solidFill>
                  <a:srgbClr val="7E8283"/>
                </a:solidFill>
                <a:latin typeface="Arial"/>
                <a:cs typeface="Arial"/>
              </a:rPr>
              <a:t> </a:t>
            </a:r>
            <a:r>
              <a:rPr sz="1100" spc="125" dirty="0">
                <a:solidFill>
                  <a:srgbClr val="7E8283"/>
                </a:solidFill>
                <a:latin typeface="Arial"/>
                <a:cs typeface="Arial"/>
              </a:rPr>
              <a:t>to</a:t>
            </a:r>
            <a:r>
              <a:rPr sz="1100" spc="30" dirty="0">
                <a:solidFill>
                  <a:srgbClr val="7E8283"/>
                </a:solidFill>
                <a:latin typeface="Arial"/>
                <a:cs typeface="Arial"/>
              </a:rPr>
              <a:t> </a:t>
            </a:r>
            <a:r>
              <a:rPr sz="1100" spc="70" dirty="0">
                <a:solidFill>
                  <a:srgbClr val="7E8283"/>
                </a:solidFill>
                <a:latin typeface="Arial"/>
                <a:cs typeface="Arial"/>
              </a:rPr>
              <a:t>display</a:t>
            </a:r>
            <a:r>
              <a:rPr sz="1100" spc="30" dirty="0">
                <a:solidFill>
                  <a:srgbClr val="7E8283"/>
                </a:solidFill>
                <a:latin typeface="Arial"/>
                <a:cs typeface="Arial"/>
              </a:rPr>
              <a:t> </a:t>
            </a:r>
            <a:r>
              <a:rPr sz="1100" spc="95" dirty="0">
                <a:solidFill>
                  <a:srgbClr val="7E8283"/>
                </a:solidFill>
                <a:latin typeface="Arial"/>
                <a:cs typeface="Arial"/>
              </a:rPr>
              <a:t>or</a:t>
            </a:r>
            <a:r>
              <a:rPr sz="1100" spc="35" dirty="0">
                <a:solidFill>
                  <a:srgbClr val="7E8283"/>
                </a:solidFill>
                <a:latin typeface="Arial"/>
                <a:cs typeface="Arial"/>
              </a:rPr>
              <a:t> </a:t>
            </a:r>
            <a:r>
              <a:rPr sz="1100" spc="75" dirty="0">
                <a:solidFill>
                  <a:srgbClr val="7E8283"/>
                </a:solidFill>
                <a:latin typeface="Arial"/>
                <a:cs typeface="Arial"/>
              </a:rPr>
              <a:t>show</a:t>
            </a:r>
            <a:r>
              <a:rPr sz="1100" spc="30" dirty="0">
                <a:solidFill>
                  <a:srgbClr val="7E8283"/>
                </a:solidFill>
                <a:latin typeface="Arial"/>
                <a:cs typeface="Arial"/>
              </a:rPr>
              <a:t> </a:t>
            </a:r>
            <a:r>
              <a:rPr sz="1100" spc="65" dirty="0">
                <a:solidFill>
                  <a:srgbClr val="7E8283"/>
                </a:solidFill>
                <a:latin typeface="Arial"/>
                <a:cs typeface="Arial"/>
              </a:rPr>
              <a:t>substantial</a:t>
            </a:r>
            <a:r>
              <a:rPr sz="1100" spc="35" dirty="0">
                <a:solidFill>
                  <a:srgbClr val="7E8283"/>
                </a:solidFill>
                <a:latin typeface="Arial"/>
                <a:cs typeface="Arial"/>
              </a:rPr>
              <a:t> </a:t>
            </a:r>
            <a:r>
              <a:rPr sz="1100" spc="70" dirty="0">
                <a:solidFill>
                  <a:srgbClr val="7E8283"/>
                </a:solidFill>
                <a:latin typeface="Arial"/>
                <a:cs typeface="Arial"/>
              </a:rPr>
              <a:t>experience</a:t>
            </a:r>
            <a:r>
              <a:rPr sz="1100" spc="30" dirty="0">
                <a:solidFill>
                  <a:srgbClr val="7E8283"/>
                </a:solidFill>
                <a:latin typeface="Arial"/>
                <a:cs typeface="Arial"/>
              </a:rPr>
              <a:t> </a:t>
            </a:r>
            <a:r>
              <a:rPr sz="1100" spc="95" dirty="0">
                <a:solidFill>
                  <a:srgbClr val="7E8283"/>
                </a:solidFill>
                <a:latin typeface="Arial"/>
                <a:cs typeface="Arial"/>
              </a:rPr>
              <a:t>or</a:t>
            </a:r>
            <a:r>
              <a:rPr sz="1100" spc="30" dirty="0">
                <a:solidFill>
                  <a:srgbClr val="7E8283"/>
                </a:solidFill>
                <a:latin typeface="Arial"/>
                <a:cs typeface="Arial"/>
              </a:rPr>
              <a:t> </a:t>
            </a:r>
            <a:r>
              <a:rPr sz="1100" spc="75" dirty="0">
                <a:solidFill>
                  <a:srgbClr val="7E8283"/>
                </a:solidFill>
                <a:latin typeface="Arial"/>
                <a:cs typeface="Arial"/>
              </a:rPr>
              <a:t>knowledge related</a:t>
            </a:r>
            <a:r>
              <a:rPr sz="1100" spc="30" dirty="0">
                <a:solidFill>
                  <a:srgbClr val="7E8283"/>
                </a:solidFill>
                <a:latin typeface="Arial"/>
                <a:cs typeface="Arial"/>
              </a:rPr>
              <a:t> </a:t>
            </a:r>
            <a:r>
              <a:rPr sz="1100" spc="125" dirty="0">
                <a:solidFill>
                  <a:srgbClr val="7E8283"/>
                </a:solidFill>
                <a:latin typeface="Arial"/>
                <a:cs typeface="Arial"/>
              </a:rPr>
              <a:t>to</a:t>
            </a:r>
            <a:r>
              <a:rPr sz="1100" spc="30" dirty="0">
                <a:solidFill>
                  <a:srgbClr val="7E8283"/>
                </a:solidFill>
                <a:latin typeface="Arial"/>
                <a:cs typeface="Arial"/>
              </a:rPr>
              <a:t> </a:t>
            </a:r>
            <a:r>
              <a:rPr sz="1100" spc="85" dirty="0">
                <a:solidFill>
                  <a:srgbClr val="7E8283"/>
                </a:solidFill>
                <a:latin typeface="Arial"/>
                <a:cs typeface="Arial"/>
              </a:rPr>
              <a:t>the</a:t>
            </a:r>
            <a:r>
              <a:rPr sz="1100" spc="35" dirty="0">
                <a:solidFill>
                  <a:srgbClr val="7E8283"/>
                </a:solidFill>
                <a:latin typeface="Arial"/>
                <a:cs typeface="Arial"/>
              </a:rPr>
              <a:t> </a:t>
            </a:r>
            <a:r>
              <a:rPr sz="1100" spc="95" dirty="0">
                <a:solidFill>
                  <a:srgbClr val="7E8283"/>
                </a:solidFill>
                <a:latin typeface="Arial"/>
                <a:cs typeface="Arial"/>
              </a:rPr>
              <a:t>job</a:t>
            </a:r>
            <a:r>
              <a:rPr sz="1100" spc="30" dirty="0">
                <a:solidFill>
                  <a:srgbClr val="7E8283"/>
                </a:solidFill>
                <a:latin typeface="Arial"/>
                <a:cs typeface="Arial"/>
              </a:rPr>
              <a:t> </a:t>
            </a:r>
            <a:r>
              <a:rPr sz="1100" spc="100" dirty="0">
                <a:solidFill>
                  <a:srgbClr val="7E8283"/>
                </a:solidFill>
                <a:latin typeface="Arial"/>
                <a:cs typeface="Arial"/>
              </a:rPr>
              <a:t>for</a:t>
            </a:r>
            <a:r>
              <a:rPr sz="1100" spc="35" dirty="0">
                <a:solidFill>
                  <a:srgbClr val="7E8283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7E8283"/>
                </a:solidFill>
                <a:latin typeface="Arial"/>
                <a:cs typeface="Arial"/>
              </a:rPr>
              <a:t>which</a:t>
            </a:r>
            <a:r>
              <a:rPr sz="1100" spc="30" dirty="0">
                <a:solidFill>
                  <a:srgbClr val="7E8283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7E8283"/>
                </a:solidFill>
                <a:latin typeface="Arial"/>
                <a:cs typeface="Arial"/>
              </a:rPr>
              <a:t>you're</a:t>
            </a:r>
            <a:r>
              <a:rPr sz="1100" spc="35" dirty="0">
                <a:solidFill>
                  <a:srgbClr val="7E8283"/>
                </a:solidFill>
                <a:latin typeface="Arial"/>
                <a:cs typeface="Arial"/>
              </a:rPr>
              <a:t> </a:t>
            </a:r>
            <a:r>
              <a:rPr sz="1100" spc="65" dirty="0">
                <a:solidFill>
                  <a:srgbClr val="7E8283"/>
                </a:solidFill>
                <a:latin typeface="Arial"/>
                <a:cs typeface="Arial"/>
              </a:rPr>
              <a:t>applying.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5"/>
              </a:spcBef>
            </a:pPr>
            <a:endParaRPr sz="1100">
              <a:latin typeface="Arial"/>
              <a:cs typeface="Arial"/>
            </a:endParaRPr>
          </a:p>
          <a:p>
            <a:pPr marL="12700" marR="92710" indent="1905">
              <a:lnSpc>
                <a:spcPct val="100000"/>
              </a:lnSpc>
              <a:spcBef>
                <a:spcPts val="5"/>
              </a:spcBef>
            </a:pPr>
            <a:r>
              <a:rPr sz="1100" spc="60" dirty="0">
                <a:solidFill>
                  <a:srgbClr val="7E8283"/>
                </a:solidFill>
                <a:latin typeface="Arial"/>
                <a:cs typeface="Arial"/>
              </a:rPr>
              <a:t>A</a:t>
            </a:r>
            <a:r>
              <a:rPr sz="1100" spc="60" dirty="0">
                <a:solidFill>
                  <a:srgbClr val="7E8283"/>
                </a:solidFill>
                <a:latin typeface="Gotham Bold"/>
                <a:cs typeface="Gotham Bold"/>
              </a:rPr>
              <a:t>s</a:t>
            </a:r>
            <a:r>
              <a:rPr sz="1100" spc="-10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7E8283"/>
                </a:solidFill>
                <a:latin typeface="Gotham Bold"/>
                <a:cs typeface="Gotham Bold"/>
              </a:rPr>
              <a:t>you’re</a:t>
            </a:r>
            <a:r>
              <a:rPr sz="1100" spc="-5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7E8283"/>
                </a:solidFill>
                <a:latin typeface="Gotham Bold"/>
                <a:cs typeface="Gotham Bold"/>
              </a:rPr>
              <a:t>out</a:t>
            </a:r>
            <a:r>
              <a:rPr sz="1100" spc="-10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7E8283"/>
                </a:solidFill>
                <a:latin typeface="Gotham Bold"/>
                <a:cs typeface="Gotham Bold"/>
              </a:rPr>
              <a:t>there</a:t>
            </a:r>
            <a:r>
              <a:rPr sz="1100" spc="-5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7E8283"/>
                </a:solidFill>
                <a:latin typeface="Gotham Bold"/>
                <a:cs typeface="Gotham Bold"/>
              </a:rPr>
              <a:t>looking</a:t>
            </a:r>
            <a:r>
              <a:rPr sz="1100" spc="-10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7E8283"/>
                </a:solidFill>
                <a:latin typeface="Gotham Bold"/>
                <a:cs typeface="Gotham Bold"/>
              </a:rPr>
              <a:t>at</a:t>
            </a:r>
            <a:r>
              <a:rPr sz="1100" spc="-5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7E8283"/>
                </a:solidFill>
                <a:latin typeface="Gotham Bold"/>
                <a:cs typeface="Gotham Bold"/>
              </a:rPr>
              <a:t>roles,</a:t>
            </a:r>
            <a:r>
              <a:rPr sz="1100" spc="-5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7E8283"/>
                </a:solidFill>
                <a:latin typeface="Gotham Bold"/>
                <a:cs typeface="Gotham Bold"/>
              </a:rPr>
              <a:t>applying</a:t>
            </a:r>
            <a:r>
              <a:rPr sz="1100" spc="-10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7E8283"/>
                </a:solidFill>
                <a:latin typeface="Gotham Bold"/>
                <a:cs typeface="Gotham Bold"/>
              </a:rPr>
              <a:t>and</a:t>
            </a:r>
            <a:r>
              <a:rPr sz="1100" spc="-5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7E8283"/>
                </a:solidFill>
                <a:latin typeface="Gotham Bold"/>
                <a:cs typeface="Gotham Bold"/>
              </a:rPr>
              <a:t>making</a:t>
            </a:r>
            <a:r>
              <a:rPr sz="1100" spc="-10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7E8283"/>
                </a:solidFill>
                <a:latin typeface="Gotham Bold"/>
                <a:cs typeface="Gotham Bold"/>
              </a:rPr>
              <a:t>connections</a:t>
            </a:r>
            <a:r>
              <a:rPr sz="1100" dirty="0">
                <a:solidFill>
                  <a:srgbClr val="7E8283"/>
                </a:solidFill>
                <a:latin typeface="Arial"/>
                <a:cs typeface="Arial"/>
              </a:rPr>
              <a:t>, </a:t>
            </a:r>
            <a:r>
              <a:rPr sz="1100" spc="85" dirty="0">
                <a:solidFill>
                  <a:srgbClr val="7E8283"/>
                </a:solidFill>
                <a:latin typeface="Arial"/>
                <a:cs typeface="Arial"/>
              </a:rPr>
              <a:t>remember</a:t>
            </a:r>
            <a:r>
              <a:rPr sz="1100" spc="15" dirty="0">
                <a:solidFill>
                  <a:srgbClr val="7E828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7E8283"/>
                </a:solidFill>
                <a:latin typeface="Arial"/>
                <a:cs typeface="Arial"/>
              </a:rPr>
              <a:t>a</a:t>
            </a:r>
            <a:r>
              <a:rPr sz="1100" spc="10" dirty="0">
                <a:solidFill>
                  <a:srgbClr val="7E8283"/>
                </a:solidFill>
                <a:latin typeface="Arial"/>
                <a:cs typeface="Arial"/>
              </a:rPr>
              <a:t> </a:t>
            </a:r>
            <a:r>
              <a:rPr sz="1100" spc="75" dirty="0">
                <a:solidFill>
                  <a:srgbClr val="7E8283"/>
                </a:solidFill>
                <a:latin typeface="Arial"/>
                <a:cs typeface="Arial"/>
              </a:rPr>
              <a:t>few </a:t>
            </a:r>
            <a:r>
              <a:rPr sz="1100" dirty="0">
                <a:solidFill>
                  <a:srgbClr val="7E8283"/>
                </a:solidFill>
                <a:latin typeface="Gotham Bold"/>
                <a:cs typeface="Gotham Bold"/>
              </a:rPr>
              <a:t>important</a:t>
            </a:r>
            <a:r>
              <a:rPr sz="1100" spc="-20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7E8283"/>
                </a:solidFill>
                <a:latin typeface="Gotham Bold"/>
                <a:cs typeface="Gotham Bold"/>
              </a:rPr>
              <a:t>factors</a:t>
            </a:r>
            <a:r>
              <a:rPr sz="1100" spc="-20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7E8283"/>
                </a:solidFill>
                <a:latin typeface="Gotham Bold"/>
                <a:cs typeface="Gotham Bold"/>
              </a:rPr>
              <a:t>that</a:t>
            </a:r>
            <a:r>
              <a:rPr sz="1100" spc="-20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7E8283"/>
                </a:solidFill>
                <a:latin typeface="Gotham Bold"/>
                <a:cs typeface="Gotham Bold"/>
              </a:rPr>
              <a:t>will</a:t>
            </a:r>
            <a:r>
              <a:rPr sz="1100" spc="-20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7E8283"/>
                </a:solidFill>
                <a:latin typeface="Gotham Bold"/>
                <a:cs typeface="Gotham Bold"/>
              </a:rPr>
              <a:t>help</a:t>
            </a:r>
            <a:r>
              <a:rPr sz="1100" spc="-20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7E8283"/>
                </a:solidFill>
                <a:latin typeface="Gotham Bold"/>
                <a:cs typeface="Gotham Bold"/>
              </a:rPr>
              <a:t>you</a:t>
            </a:r>
            <a:r>
              <a:rPr sz="1100" spc="-20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7E8283"/>
                </a:solidFill>
                <a:latin typeface="Gotham Bold"/>
                <a:cs typeface="Gotham Bold"/>
              </a:rPr>
              <a:t>understand</a:t>
            </a:r>
            <a:r>
              <a:rPr sz="1100" spc="-20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7E8283"/>
                </a:solidFill>
                <a:latin typeface="Gotham Bold"/>
                <a:cs typeface="Gotham Bold"/>
              </a:rPr>
              <a:t>how</a:t>
            </a:r>
            <a:r>
              <a:rPr sz="1100" spc="-20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7E8283"/>
                </a:solidFill>
                <a:latin typeface="Gotham Bold"/>
                <a:cs typeface="Gotham Bold"/>
              </a:rPr>
              <a:t>to</a:t>
            </a:r>
            <a:r>
              <a:rPr sz="1100" spc="-20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7E8283"/>
                </a:solidFill>
                <a:latin typeface="Gotham Bold"/>
                <a:cs typeface="Gotham Bold"/>
              </a:rPr>
              <a:t>best</a:t>
            </a:r>
            <a:r>
              <a:rPr sz="1100" spc="-20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7E8283"/>
                </a:solidFill>
                <a:latin typeface="Gotham Bold"/>
                <a:cs typeface="Gotham Bold"/>
              </a:rPr>
              <a:t>work</a:t>
            </a:r>
            <a:r>
              <a:rPr sz="1100" spc="-20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7E8283"/>
                </a:solidFill>
                <a:latin typeface="Gotham Bold"/>
                <a:cs typeface="Gotham Bold"/>
              </a:rPr>
              <a:t>the</a:t>
            </a:r>
            <a:r>
              <a:rPr sz="1100" spc="-20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7E8283"/>
                </a:solidFill>
                <a:latin typeface="Gotham Bold"/>
                <a:cs typeface="Gotham Bold"/>
              </a:rPr>
              <a:t>process</a:t>
            </a:r>
            <a:r>
              <a:rPr sz="1100" spc="-20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7E8283"/>
                </a:solidFill>
                <a:latin typeface="Gotham Bold"/>
                <a:cs typeface="Gotham Bold"/>
              </a:rPr>
              <a:t>of</a:t>
            </a:r>
            <a:r>
              <a:rPr sz="1100" spc="-15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7E8283"/>
                </a:solidFill>
                <a:latin typeface="Gotham Bold"/>
                <a:cs typeface="Gotham Bold"/>
              </a:rPr>
              <a:t>finding</a:t>
            </a:r>
            <a:r>
              <a:rPr sz="1100" spc="-20" dirty="0">
                <a:solidFill>
                  <a:srgbClr val="7E8283"/>
                </a:solidFill>
                <a:latin typeface="Gotham Bold"/>
                <a:cs typeface="Gotham Bold"/>
              </a:rPr>
              <a:t> your </a:t>
            </a:r>
            <a:r>
              <a:rPr sz="1100" dirty="0">
                <a:solidFill>
                  <a:srgbClr val="7E8283"/>
                </a:solidFill>
                <a:latin typeface="Gotham Bold"/>
                <a:cs typeface="Gotham Bold"/>
              </a:rPr>
              <a:t>next</a:t>
            </a:r>
            <a:r>
              <a:rPr sz="1100" spc="-30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7E8283"/>
                </a:solidFill>
                <a:latin typeface="Gotham Bold"/>
                <a:cs typeface="Gotham Bold"/>
              </a:rPr>
              <a:t>great</a:t>
            </a:r>
            <a:r>
              <a:rPr sz="1100" spc="-25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1100" spc="-20" dirty="0">
                <a:solidFill>
                  <a:srgbClr val="7E8283"/>
                </a:solidFill>
                <a:latin typeface="Gotham Bold"/>
                <a:cs typeface="Gotham Bold"/>
              </a:rPr>
              <a:t>job.</a:t>
            </a:r>
            <a:endParaRPr sz="1100">
              <a:latin typeface="Gotham Bold"/>
              <a:cs typeface="Gotham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84203"/>
            <a:ext cx="1639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7E8283"/>
                </a:solidFill>
                <a:latin typeface="Gotham Bold"/>
                <a:cs typeface="Gotham Bold"/>
              </a:rPr>
              <a:t>Field</a:t>
            </a:r>
            <a:r>
              <a:rPr sz="900" spc="-25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900" dirty="0">
                <a:solidFill>
                  <a:srgbClr val="7E8283"/>
                </a:solidFill>
                <a:latin typeface="Gotham Bold"/>
                <a:cs typeface="Gotham Bold"/>
              </a:rPr>
              <a:t>Manual</a:t>
            </a:r>
            <a:r>
              <a:rPr sz="900" spc="-20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900" dirty="0">
                <a:solidFill>
                  <a:srgbClr val="7E8283"/>
                </a:solidFill>
                <a:latin typeface="Gotham Bold"/>
                <a:cs typeface="Gotham Bold"/>
              </a:rPr>
              <a:t>to</a:t>
            </a:r>
            <a:r>
              <a:rPr sz="900" spc="-20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900" dirty="0">
                <a:solidFill>
                  <a:srgbClr val="7E8283"/>
                </a:solidFill>
                <a:latin typeface="Gotham Bold"/>
                <a:cs typeface="Gotham Bold"/>
              </a:rPr>
              <a:t>a</a:t>
            </a:r>
            <a:r>
              <a:rPr sz="900" spc="-25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900" spc="-10" dirty="0">
                <a:solidFill>
                  <a:srgbClr val="7E8283"/>
                </a:solidFill>
                <a:latin typeface="Gotham Bold"/>
                <a:cs typeface="Gotham Bold"/>
              </a:rPr>
              <a:t>Career</a:t>
            </a:r>
            <a:endParaRPr sz="900">
              <a:latin typeface="Gotham Bold"/>
              <a:cs typeface="Gotham Bold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7E8283"/>
                </a:solidFill>
                <a:latin typeface="Gotham Book"/>
                <a:cs typeface="Gotham Book"/>
              </a:rPr>
              <a:t>Post</a:t>
            </a:r>
            <a:r>
              <a:rPr sz="900" spc="-30" dirty="0">
                <a:solidFill>
                  <a:srgbClr val="7E8283"/>
                </a:solidFill>
                <a:latin typeface="Gotham Book"/>
                <a:cs typeface="Gotham Book"/>
              </a:rPr>
              <a:t> </a:t>
            </a:r>
            <a:r>
              <a:rPr sz="900" dirty="0">
                <a:solidFill>
                  <a:srgbClr val="7E8283"/>
                </a:solidFill>
                <a:latin typeface="Gotham Book"/>
                <a:cs typeface="Gotham Book"/>
              </a:rPr>
              <a:t>Military</a:t>
            </a:r>
            <a:r>
              <a:rPr sz="900" spc="-25" dirty="0">
                <a:solidFill>
                  <a:srgbClr val="7E8283"/>
                </a:solidFill>
                <a:latin typeface="Gotham Book"/>
                <a:cs typeface="Gotham Book"/>
              </a:rPr>
              <a:t> </a:t>
            </a:r>
            <a:r>
              <a:rPr sz="900" dirty="0">
                <a:solidFill>
                  <a:srgbClr val="7E8283"/>
                </a:solidFill>
                <a:latin typeface="Gotham Book"/>
                <a:cs typeface="Gotham Book"/>
              </a:rPr>
              <a:t>Job</a:t>
            </a:r>
            <a:r>
              <a:rPr sz="900" spc="-30" dirty="0">
                <a:solidFill>
                  <a:srgbClr val="7E8283"/>
                </a:solidFill>
                <a:latin typeface="Gotham Book"/>
                <a:cs typeface="Gotham Book"/>
              </a:rPr>
              <a:t> </a:t>
            </a:r>
            <a:r>
              <a:rPr sz="900" dirty="0">
                <a:solidFill>
                  <a:srgbClr val="7E8283"/>
                </a:solidFill>
                <a:latin typeface="Gotham Book"/>
                <a:cs typeface="Gotham Book"/>
              </a:rPr>
              <a:t>seeking</a:t>
            </a:r>
            <a:r>
              <a:rPr sz="900" spc="-25" dirty="0">
                <a:solidFill>
                  <a:srgbClr val="7E8283"/>
                </a:solidFill>
                <a:latin typeface="Gotham Book"/>
                <a:cs typeface="Gotham Book"/>
              </a:rPr>
              <a:t> 101</a:t>
            </a:r>
            <a:endParaRPr sz="900">
              <a:latin typeface="Gotham Book"/>
              <a:cs typeface="Gotham Boo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448627"/>
            <a:ext cx="7772400" cy="9610090"/>
            <a:chOff x="0" y="448627"/>
            <a:chExt cx="7772400" cy="9610090"/>
          </a:xfrm>
        </p:grpSpPr>
        <p:sp>
          <p:nvSpPr>
            <p:cNvPr id="4" name="object 4"/>
            <p:cNvSpPr/>
            <p:nvPr/>
          </p:nvSpPr>
          <p:spPr>
            <a:xfrm>
              <a:off x="6352560" y="457200"/>
              <a:ext cx="0" cy="400050"/>
            </a:xfrm>
            <a:custGeom>
              <a:avLst/>
              <a:gdLst/>
              <a:ahLst/>
              <a:cxnLst/>
              <a:rect l="l" t="t" r="r" b="b"/>
              <a:pathLst>
                <a:path h="400050">
                  <a:moveTo>
                    <a:pt x="0" y="0"/>
                  </a:moveTo>
                  <a:lnTo>
                    <a:pt x="0" y="399453"/>
                  </a:lnTo>
                </a:path>
              </a:pathLst>
            </a:custGeom>
            <a:ln w="16675">
              <a:solidFill>
                <a:srgbClr val="5357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4440" y="534140"/>
              <a:ext cx="322388" cy="2393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4521" y="585864"/>
              <a:ext cx="149903" cy="815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87932" y="587314"/>
              <a:ext cx="66687" cy="7885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3945" y="587314"/>
              <a:ext cx="70078" cy="7885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8039" y="694660"/>
              <a:ext cx="71755" cy="7885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739269" y="694549"/>
              <a:ext cx="353060" cy="79375"/>
            </a:xfrm>
            <a:custGeom>
              <a:avLst/>
              <a:gdLst/>
              <a:ahLst/>
              <a:cxnLst/>
              <a:rect l="l" t="t" r="r" b="b"/>
              <a:pathLst>
                <a:path w="353060" h="79375">
                  <a:moveTo>
                    <a:pt x="59512" y="63538"/>
                  </a:moveTo>
                  <a:lnTo>
                    <a:pt x="17233" y="63538"/>
                  </a:lnTo>
                  <a:lnTo>
                    <a:pt x="17233" y="46977"/>
                  </a:lnTo>
                  <a:lnTo>
                    <a:pt x="53886" y="46977"/>
                  </a:lnTo>
                  <a:lnTo>
                    <a:pt x="53886" y="31546"/>
                  </a:lnTo>
                  <a:lnTo>
                    <a:pt x="17233" y="31546"/>
                  </a:lnTo>
                  <a:lnTo>
                    <a:pt x="17233" y="15544"/>
                  </a:lnTo>
                  <a:lnTo>
                    <a:pt x="58953" y="15544"/>
                  </a:lnTo>
                  <a:lnTo>
                    <a:pt x="58953" y="114"/>
                  </a:lnTo>
                  <a:lnTo>
                    <a:pt x="0" y="114"/>
                  </a:lnTo>
                  <a:lnTo>
                    <a:pt x="0" y="78968"/>
                  </a:lnTo>
                  <a:lnTo>
                    <a:pt x="59512" y="78968"/>
                  </a:lnTo>
                  <a:lnTo>
                    <a:pt x="59512" y="63538"/>
                  </a:lnTo>
                  <a:close/>
                </a:path>
                <a:path w="353060" h="79375">
                  <a:moveTo>
                    <a:pt x="185000" y="114"/>
                  </a:moveTo>
                  <a:lnTo>
                    <a:pt x="167652" y="114"/>
                  </a:lnTo>
                  <a:lnTo>
                    <a:pt x="167652" y="78968"/>
                  </a:lnTo>
                  <a:lnTo>
                    <a:pt x="185000" y="78968"/>
                  </a:lnTo>
                  <a:lnTo>
                    <a:pt x="185000" y="114"/>
                  </a:lnTo>
                  <a:close/>
                </a:path>
                <a:path w="353060" h="79375">
                  <a:moveTo>
                    <a:pt x="270090" y="63423"/>
                  </a:moveTo>
                  <a:lnTo>
                    <a:pt x="227799" y="63423"/>
                  </a:lnTo>
                  <a:lnTo>
                    <a:pt x="227799" y="46863"/>
                  </a:lnTo>
                  <a:lnTo>
                    <a:pt x="264452" y="46863"/>
                  </a:lnTo>
                  <a:lnTo>
                    <a:pt x="264452" y="31432"/>
                  </a:lnTo>
                  <a:lnTo>
                    <a:pt x="227799" y="31432"/>
                  </a:lnTo>
                  <a:lnTo>
                    <a:pt x="227799" y="15430"/>
                  </a:lnTo>
                  <a:lnTo>
                    <a:pt x="269519" y="15430"/>
                  </a:lnTo>
                  <a:lnTo>
                    <a:pt x="269519" y="0"/>
                  </a:lnTo>
                  <a:lnTo>
                    <a:pt x="210566" y="0"/>
                  </a:lnTo>
                  <a:lnTo>
                    <a:pt x="210566" y="78854"/>
                  </a:lnTo>
                  <a:lnTo>
                    <a:pt x="270090" y="78854"/>
                  </a:lnTo>
                  <a:lnTo>
                    <a:pt x="270090" y="63423"/>
                  </a:lnTo>
                  <a:close/>
                </a:path>
                <a:path w="353060" h="79375">
                  <a:moveTo>
                    <a:pt x="352666" y="63195"/>
                  </a:moveTo>
                  <a:lnTo>
                    <a:pt x="313347" y="63195"/>
                  </a:lnTo>
                  <a:lnTo>
                    <a:pt x="313347" y="114"/>
                  </a:lnTo>
                  <a:lnTo>
                    <a:pt x="295998" y="114"/>
                  </a:lnTo>
                  <a:lnTo>
                    <a:pt x="295998" y="78968"/>
                  </a:lnTo>
                  <a:lnTo>
                    <a:pt x="352666" y="78968"/>
                  </a:lnTo>
                  <a:lnTo>
                    <a:pt x="352666" y="63195"/>
                  </a:lnTo>
                  <a:close/>
                </a:path>
              </a:pathLst>
            </a:custGeom>
            <a:solidFill>
              <a:srgbClr val="5357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2791" y="694660"/>
              <a:ext cx="72656" cy="788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0583" y="585866"/>
              <a:ext cx="73456" cy="8155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83107" y="587314"/>
              <a:ext cx="78295" cy="7885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0883" y="587311"/>
              <a:ext cx="83578" cy="7885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417985" y="694664"/>
              <a:ext cx="465455" cy="79375"/>
            </a:xfrm>
            <a:custGeom>
              <a:avLst/>
              <a:gdLst/>
              <a:ahLst/>
              <a:cxnLst/>
              <a:rect l="l" t="t" r="r" b="b"/>
              <a:pathLst>
                <a:path w="465454" h="79375">
                  <a:moveTo>
                    <a:pt x="126974" y="0"/>
                  </a:moveTo>
                  <a:lnTo>
                    <a:pt x="108407" y="0"/>
                  </a:lnTo>
                  <a:lnTo>
                    <a:pt x="90131" y="54927"/>
                  </a:lnTo>
                  <a:lnTo>
                    <a:pt x="71856" y="0"/>
                  </a:lnTo>
                  <a:lnTo>
                    <a:pt x="55105" y="0"/>
                  </a:lnTo>
                  <a:lnTo>
                    <a:pt x="36842" y="54927"/>
                  </a:lnTo>
                  <a:lnTo>
                    <a:pt x="18567" y="0"/>
                  </a:lnTo>
                  <a:lnTo>
                    <a:pt x="0" y="0"/>
                  </a:lnTo>
                  <a:lnTo>
                    <a:pt x="28422" y="78854"/>
                  </a:lnTo>
                  <a:lnTo>
                    <a:pt x="45656" y="78854"/>
                  </a:lnTo>
                  <a:lnTo>
                    <a:pt x="63487" y="24714"/>
                  </a:lnTo>
                  <a:lnTo>
                    <a:pt x="81318" y="78854"/>
                  </a:lnTo>
                  <a:lnTo>
                    <a:pt x="98552" y="78854"/>
                  </a:lnTo>
                  <a:lnTo>
                    <a:pt x="126974" y="0"/>
                  </a:lnTo>
                  <a:close/>
                </a:path>
                <a:path w="465454" h="79375">
                  <a:moveTo>
                    <a:pt x="210566" y="78854"/>
                  </a:moveTo>
                  <a:lnTo>
                    <a:pt x="203047" y="61175"/>
                  </a:lnTo>
                  <a:lnTo>
                    <a:pt x="196519" y="45847"/>
                  </a:lnTo>
                  <a:lnTo>
                    <a:pt x="185635" y="20281"/>
                  </a:lnTo>
                  <a:lnTo>
                    <a:pt x="179019" y="4749"/>
                  </a:lnTo>
                  <a:lnTo>
                    <a:pt x="179019" y="45847"/>
                  </a:lnTo>
                  <a:lnTo>
                    <a:pt x="158064" y="45847"/>
                  </a:lnTo>
                  <a:lnTo>
                    <a:pt x="168541" y="20281"/>
                  </a:lnTo>
                  <a:lnTo>
                    <a:pt x="179019" y="45847"/>
                  </a:lnTo>
                  <a:lnTo>
                    <a:pt x="179019" y="4749"/>
                  </a:lnTo>
                  <a:lnTo>
                    <a:pt x="176999" y="0"/>
                  </a:lnTo>
                  <a:lnTo>
                    <a:pt x="160528" y="0"/>
                  </a:lnTo>
                  <a:lnTo>
                    <a:pt x="126974" y="78854"/>
                  </a:lnTo>
                  <a:lnTo>
                    <a:pt x="144653" y="78854"/>
                  </a:lnTo>
                  <a:lnTo>
                    <a:pt x="151866" y="61175"/>
                  </a:lnTo>
                  <a:lnTo>
                    <a:pt x="185216" y="61175"/>
                  </a:lnTo>
                  <a:lnTo>
                    <a:pt x="192417" y="78854"/>
                  </a:lnTo>
                  <a:lnTo>
                    <a:pt x="210566" y="78854"/>
                  </a:lnTo>
                  <a:close/>
                </a:path>
                <a:path w="465454" h="79375">
                  <a:moveTo>
                    <a:pt x="465277" y="0"/>
                  </a:moveTo>
                  <a:lnTo>
                    <a:pt x="405193" y="0"/>
                  </a:lnTo>
                  <a:lnTo>
                    <a:pt x="405193" y="78854"/>
                  </a:lnTo>
                  <a:lnTo>
                    <a:pt x="422541" y="78854"/>
                  </a:lnTo>
                  <a:lnTo>
                    <a:pt x="422541" y="48336"/>
                  </a:lnTo>
                  <a:lnTo>
                    <a:pt x="459651" y="48336"/>
                  </a:lnTo>
                  <a:lnTo>
                    <a:pt x="459651" y="32562"/>
                  </a:lnTo>
                  <a:lnTo>
                    <a:pt x="422541" y="32562"/>
                  </a:lnTo>
                  <a:lnTo>
                    <a:pt x="422541" y="15773"/>
                  </a:lnTo>
                  <a:lnTo>
                    <a:pt x="465277" y="15773"/>
                  </a:lnTo>
                  <a:lnTo>
                    <a:pt x="465277" y="0"/>
                  </a:lnTo>
                  <a:close/>
                </a:path>
              </a:pathLst>
            </a:custGeom>
            <a:solidFill>
              <a:srgbClr val="5357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7017" y="585853"/>
              <a:ext cx="74955" cy="8177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4612" y="526757"/>
              <a:ext cx="712495" cy="26414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0" y="1258570"/>
              <a:ext cx="7772400" cy="8799830"/>
            </a:xfrm>
            <a:custGeom>
              <a:avLst/>
              <a:gdLst/>
              <a:ahLst/>
              <a:cxnLst/>
              <a:rect l="l" t="t" r="r" b="b"/>
              <a:pathLst>
                <a:path w="7772400" h="8799830">
                  <a:moveTo>
                    <a:pt x="7772400" y="0"/>
                  </a:moveTo>
                  <a:lnTo>
                    <a:pt x="0" y="0"/>
                  </a:lnTo>
                  <a:lnTo>
                    <a:pt x="0" y="8799830"/>
                  </a:lnTo>
                  <a:lnTo>
                    <a:pt x="7772400" y="8799830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1D16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023359" y="7377328"/>
            <a:ext cx="3096260" cy="1603375"/>
          </a:xfrm>
          <a:prstGeom prst="rect">
            <a:avLst/>
          </a:prstGeom>
          <a:solidFill>
            <a:srgbClr val="DFF1F5"/>
          </a:solidFill>
        </p:spPr>
        <p:txBody>
          <a:bodyPr vert="horz" wrap="square" lIns="0" tIns="99060" rIns="0" bIns="0" rtlCol="0">
            <a:spAutoFit/>
          </a:bodyPr>
          <a:lstStyle/>
          <a:p>
            <a:pPr marL="241935" marR="659765">
              <a:lnSpc>
                <a:spcPct val="100000"/>
              </a:lnSpc>
              <a:spcBef>
                <a:spcPts val="780"/>
              </a:spcBef>
            </a:pPr>
            <a:r>
              <a:rPr sz="1100" dirty="0">
                <a:solidFill>
                  <a:srgbClr val="1D1640"/>
                </a:solidFill>
                <a:latin typeface="Gotham Bold"/>
                <a:cs typeface="Gotham Bold"/>
              </a:rPr>
              <a:t>Pro</a:t>
            </a:r>
            <a:r>
              <a:rPr sz="1100" spc="-30" dirty="0">
                <a:solidFill>
                  <a:srgbClr val="1D1640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1D1640"/>
                </a:solidFill>
                <a:latin typeface="Gotham Bold"/>
                <a:cs typeface="Gotham Bold"/>
              </a:rPr>
              <a:t>Tip:</a:t>
            </a:r>
            <a:r>
              <a:rPr sz="1100" spc="-30" dirty="0">
                <a:solidFill>
                  <a:srgbClr val="1D1640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1D1640"/>
                </a:solidFill>
                <a:latin typeface="Gotham Book"/>
                <a:cs typeface="Gotham Book"/>
              </a:rPr>
              <a:t>Don’t</a:t>
            </a:r>
            <a:r>
              <a:rPr sz="1100" spc="-30" dirty="0">
                <a:solidFill>
                  <a:srgbClr val="1D1640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1D1640"/>
                </a:solidFill>
                <a:latin typeface="Gotham Book"/>
                <a:cs typeface="Gotham Book"/>
              </a:rPr>
              <a:t>drop</a:t>
            </a:r>
            <a:r>
              <a:rPr sz="1100" spc="-25" dirty="0">
                <a:solidFill>
                  <a:srgbClr val="1D1640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1D1640"/>
                </a:solidFill>
                <a:latin typeface="Gotham Book"/>
                <a:cs typeface="Gotham Book"/>
              </a:rPr>
              <a:t>into</a:t>
            </a:r>
            <a:r>
              <a:rPr sz="1100" spc="-30" dirty="0">
                <a:solidFill>
                  <a:srgbClr val="1D1640"/>
                </a:solidFill>
                <a:latin typeface="Gotham Book"/>
                <a:cs typeface="Gotham Book"/>
              </a:rPr>
              <a:t> </a:t>
            </a:r>
            <a:r>
              <a:rPr sz="1100" spc="-25" dirty="0">
                <a:solidFill>
                  <a:srgbClr val="1D1640"/>
                </a:solidFill>
                <a:latin typeface="Gotham Book"/>
                <a:cs typeface="Gotham Book"/>
              </a:rPr>
              <a:t>an </a:t>
            </a:r>
            <a:r>
              <a:rPr sz="1100" dirty="0">
                <a:solidFill>
                  <a:srgbClr val="1D1640"/>
                </a:solidFill>
                <a:latin typeface="Gotham Book"/>
                <a:cs typeface="Gotham Book"/>
              </a:rPr>
              <a:t>inbox</a:t>
            </a:r>
            <a:r>
              <a:rPr sz="1100" spc="-20" dirty="0">
                <a:solidFill>
                  <a:srgbClr val="1D1640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1D1640"/>
                </a:solidFill>
                <a:latin typeface="Gotham Book"/>
                <a:cs typeface="Gotham Book"/>
              </a:rPr>
              <a:t>asking</a:t>
            </a:r>
            <a:r>
              <a:rPr sz="1100" spc="-20" dirty="0">
                <a:solidFill>
                  <a:srgbClr val="1D1640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1D1640"/>
                </a:solidFill>
                <a:latin typeface="Gotham Book"/>
                <a:cs typeface="Gotham Book"/>
              </a:rPr>
              <a:t>for</a:t>
            </a:r>
            <a:r>
              <a:rPr sz="1100" spc="-20" dirty="0">
                <a:solidFill>
                  <a:srgbClr val="1D1640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1D1640"/>
                </a:solidFill>
                <a:latin typeface="Gotham Book"/>
                <a:cs typeface="Gotham Book"/>
              </a:rPr>
              <a:t>a</a:t>
            </a:r>
            <a:r>
              <a:rPr sz="1100" spc="-20" dirty="0">
                <a:solidFill>
                  <a:srgbClr val="1D1640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1D1640"/>
                </a:solidFill>
                <a:latin typeface="Gotham Book"/>
                <a:cs typeface="Gotham Book"/>
              </a:rPr>
              <a:t>job.</a:t>
            </a:r>
            <a:r>
              <a:rPr sz="1100" spc="-20" dirty="0">
                <a:solidFill>
                  <a:srgbClr val="1D1640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1D1640"/>
                </a:solidFill>
                <a:latin typeface="Gotham Book"/>
                <a:cs typeface="Gotham Book"/>
              </a:rPr>
              <a:t>Ask</a:t>
            </a:r>
            <a:r>
              <a:rPr sz="1100" spc="-20" dirty="0">
                <a:solidFill>
                  <a:srgbClr val="1D1640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1D1640"/>
                </a:solidFill>
                <a:latin typeface="Gotham Book"/>
                <a:cs typeface="Gotham Book"/>
              </a:rPr>
              <a:t>for</a:t>
            </a:r>
            <a:r>
              <a:rPr sz="1100" spc="-20" dirty="0">
                <a:solidFill>
                  <a:srgbClr val="1D1640"/>
                </a:solidFill>
                <a:latin typeface="Gotham Book"/>
                <a:cs typeface="Gotham Book"/>
              </a:rPr>
              <a:t> </a:t>
            </a:r>
            <a:r>
              <a:rPr sz="1100" spc="-50" dirty="0">
                <a:solidFill>
                  <a:srgbClr val="1D1640"/>
                </a:solidFill>
                <a:latin typeface="Gotham Book"/>
                <a:cs typeface="Gotham Book"/>
              </a:rPr>
              <a:t>a</a:t>
            </a:r>
            <a:endParaRPr sz="1100">
              <a:latin typeface="Gotham Book"/>
              <a:cs typeface="Gotham Book"/>
            </a:endParaRPr>
          </a:p>
          <a:p>
            <a:pPr marL="241935" marR="233679">
              <a:lnSpc>
                <a:spcPct val="100000"/>
              </a:lnSpc>
            </a:pPr>
            <a:r>
              <a:rPr sz="1100" spc="-10" dirty="0">
                <a:solidFill>
                  <a:srgbClr val="1D1640"/>
                </a:solidFill>
                <a:latin typeface="Gotham Book"/>
                <a:cs typeface="Gotham Book"/>
              </a:rPr>
              <a:t>conversation</a:t>
            </a:r>
            <a:r>
              <a:rPr sz="1100" spc="-25" dirty="0">
                <a:solidFill>
                  <a:srgbClr val="1D1640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1D1640"/>
                </a:solidFill>
                <a:latin typeface="Gotham Book"/>
                <a:cs typeface="Gotham Book"/>
              </a:rPr>
              <a:t>about</a:t>
            </a:r>
            <a:r>
              <a:rPr sz="1100" spc="-25" dirty="0">
                <a:solidFill>
                  <a:srgbClr val="1D1640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1D1640"/>
                </a:solidFill>
                <a:latin typeface="Gotham Book"/>
                <a:cs typeface="Gotham Book"/>
              </a:rPr>
              <a:t>how</a:t>
            </a:r>
            <a:r>
              <a:rPr sz="1100" spc="-25" dirty="0">
                <a:solidFill>
                  <a:srgbClr val="1D1640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1D1640"/>
                </a:solidFill>
                <a:latin typeface="Gotham Book"/>
                <a:cs typeface="Gotham Book"/>
              </a:rPr>
              <a:t>that</a:t>
            </a:r>
            <a:r>
              <a:rPr sz="1100" spc="-25" dirty="0">
                <a:solidFill>
                  <a:srgbClr val="1D1640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1D1640"/>
                </a:solidFill>
                <a:latin typeface="Gotham Book"/>
                <a:cs typeface="Gotham Book"/>
              </a:rPr>
              <a:t>person </a:t>
            </a:r>
            <a:r>
              <a:rPr sz="1100" dirty="0">
                <a:solidFill>
                  <a:srgbClr val="1D1640"/>
                </a:solidFill>
                <a:latin typeface="Gotham Book"/>
                <a:cs typeface="Gotham Book"/>
              </a:rPr>
              <a:t>got</a:t>
            </a:r>
            <a:r>
              <a:rPr sz="1100" spc="-20" dirty="0">
                <a:solidFill>
                  <a:srgbClr val="1D1640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1D1640"/>
                </a:solidFill>
                <a:latin typeface="Gotham Book"/>
                <a:cs typeface="Gotham Book"/>
              </a:rPr>
              <a:t>where</a:t>
            </a:r>
            <a:r>
              <a:rPr sz="1100" spc="-15" dirty="0">
                <a:solidFill>
                  <a:srgbClr val="1D1640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1D1640"/>
                </a:solidFill>
                <a:latin typeface="Gotham Book"/>
                <a:cs typeface="Gotham Book"/>
              </a:rPr>
              <a:t>they’re</a:t>
            </a:r>
            <a:r>
              <a:rPr sz="1100" spc="-20" dirty="0">
                <a:solidFill>
                  <a:srgbClr val="1D1640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1D1640"/>
                </a:solidFill>
                <a:latin typeface="Gotham Book"/>
                <a:cs typeface="Gotham Book"/>
              </a:rPr>
              <a:t>going</a:t>
            </a:r>
            <a:r>
              <a:rPr sz="1100" spc="-20" dirty="0">
                <a:solidFill>
                  <a:srgbClr val="1D1640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1D1640"/>
                </a:solidFill>
                <a:latin typeface="Gotham Book"/>
                <a:cs typeface="Gotham Book"/>
              </a:rPr>
              <a:t>and</a:t>
            </a:r>
            <a:r>
              <a:rPr sz="1100" spc="-15" dirty="0">
                <a:solidFill>
                  <a:srgbClr val="1D1640"/>
                </a:solidFill>
                <a:latin typeface="Gotham Book"/>
                <a:cs typeface="Gotham Book"/>
              </a:rPr>
              <a:t> </a:t>
            </a:r>
            <a:r>
              <a:rPr sz="1100" spc="-20" dirty="0">
                <a:solidFill>
                  <a:srgbClr val="1D1640"/>
                </a:solidFill>
                <a:latin typeface="Gotham Book"/>
                <a:cs typeface="Gotham Book"/>
              </a:rPr>
              <a:t>what </a:t>
            </a:r>
            <a:r>
              <a:rPr sz="1100" dirty="0">
                <a:solidFill>
                  <a:srgbClr val="1D1640"/>
                </a:solidFill>
                <a:latin typeface="Gotham Book"/>
                <a:cs typeface="Gotham Book"/>
              </a:rPr>
              <a:t>challenges</a:t>
            </a:r>
            <a:r>
              <a:rPr sz="1100" spc="-35" dirty="0">
                <a:solidFill>
                  <a:srgbClr val="1D1640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1D1640"/>
                </a:solidFill>
                <a:latin typeface="Gotham Book"/>
                <a:cs typeface="Gotham Book"/>
              </a:rPr>
              <a:t>they</a:t>
            </a:r>
            <a:r>
              <a:rPr sz="1100" spc="-30" dirty="0">
                <a:solidFill>
                  <a:srgbClr val="1D1640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1D1640"/>
                </a:solidFill>
                <a:latin typeface="Gotham Book"/>
                <a:cs typeface="Gotham Book"/>
              </a:rPr>
              <a:t>faced.</a:t>
            </a:r>
            <a:r>
              <a:rPr sz="1100" spc="265" dirty="0">
                <a:solidFill>
                  <a:srgbClr val="1D1640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1D1640"/>
                </a:solidFill>
                <a:latin typeface="Gotham Book"/>
                <a:cs typeface="Gotham Book"/>
              </a:rPr>
              <a:t>People</a:t>
            </a:r>
            <a:r>
              <a:rPr sz="1100" spc="-30" dirty="0">
                <a:solidFill>
                  <a:srgbClr val="1D1640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1D1640"/>
                </a:solidFill>
                <a:latin typeface="Gotham Book"/>
                <a:cs typeface="Gotham Book"/>
              </a:rPr>
              <a:t>love</a:t>
            </a:r>
            <a:r>
              <a:rPr sz="1100" spc="-30" dirty="0">
                <a:solidFill>
                  <a:srgbClr val="1D1640"/>
                </a:solidFill>
                <a:latin typeface="Gotham Book"/>
                <a:cs typeface="Gotham Book"/>
              </a:rPr>
              <a:t> </a:t>
            </a:r>
            <a:r>
              <a:rPr sz="1100" spc="-25" dirty="0">
                <a:solidFill>
                  <a:srgbClr val="1D1640"/>
                </a:solidFill>
                <a:latin typeface="Gotham Book"/>
                <a:cs typeface="Gotham Book"/>
              </a:rPr>
              <a:t>to </a:t>
            </a:r>
            <a:r>
              <a:rPr sz="1100" dirty="0">
                <a:solidFill>
                  <a:srgbClr val="1D1640"/>
                </a:solidFill>
                <a:latin typeface="Gotham Book"/>
                <a:cs typeface="Gotham Book"/>
              </a:rPr>
              <a:t>tell</a:t>
            </a:r>
            <a:r>
              <a:rPr sz="1100" spc="-30" dirty="0">
                <a:solidFill>
                  <a:srgbClr val="1D1640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1D1640"/>
                </a:solidFill>
                <a:latin typeface="Gotham Book"/>
                <a:cs typeface="Gotham Book"/>
              </a:rPr>
              <a:t>their</a:t>
            </a:r>
            <a:r>
              <a:rPr sz="1100" spc="-30" dirty="0">
                <a:solidFill>
                  <a:srgbClr val="1D1640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1D1640"/>
                </a:solidFill>
                <a:latin typeface="Gotham Book"/>
                <a:cs typeface="Gotham Book"/>
              </a:rPr>
              <a:t>story,</a:t>
            </a:r>
            <a:r>
              <a:rPr sz="1100" spc="-25" dirty="0">
                <a:solidFill>
                  <a:srgbClr val="1D1640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1D1640"/>
                </a:solidFill>
                <a:latin typeface="Gotham Book"/>
                <a:cs typeface="Gotham Book"/>
              </a:rPr>
              <a:t>but</a:t>
            </a:r>
            <a:r>
              <a:rPr sz="1100" spc="-30" dirty="0">
                <a:solidFill>
                  <a:srgbClr val="1D1640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1D1640"/>
                </a:solidFill>
                <a:latin typeface="Gotham Book"/>
                <a:cs typeface="Gotham Book"/>
              </a:rPr>
              <a:t>they’re</a:t>
            </a:r>
            <a:r>
              <a:rPr sz="1100" spc="-25" dirty="0">
                <a:solidFill>
                  <a:srgbClr val="1D1640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1D1640"/>
                </a:solidFill>
                <a:latin typeface="Gotham Book"/>
                <a:cs typeface="Gotham Book"/>
              </a:rPr>
              <a:t>not</a:t>
            </a:r>
            <a:r>
              <a:rPr sz="1100" spc="-30" dirty="0">
                <a:solidFill>
                  <a:srgbClr val="1D1640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1D1640"/>
                </a:solidFill>
                <a:latin typeface="Gotham Book"/>
                <a:cs typeface="Gotham Book"/>
              </a:rPr>
              <a:t>always </a:t>
            </a:r>
            <a:r>
              <a:rPr sz="1100" dirty="0">
                <a:solidFill>
                  <a:srgbClr val="1D1640"/>
                </a:solidFill>
                <a:latin typeface="Gotham Book"/>
                <a:cs typeface="Gotham Book"/>
              </a:rPr>
              <a:t>equipped</a:t>
            </a:r>
            <a:r>
              <a:rPr sz="1100" spc="-10" dirty="0">
                <a:solidFill>
                  <a:srgbClr val="1D1640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1D1640"/>
                </a:solidFill>
                <a:latin typeface="Gotham Book"/>
                <a:cs typeface="Gotham Book"/>
              </a:rPr>
              <a:t>to</a:t>
            </a:r>
            <a:r>
              <a:rPr sz="1100" spc="-5" dirty="0">
                <a:solidFill>
                  <a:srgbClr val="1D1640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1D1640"/>
                </a:solidFill>
                <a:latin typeface="Gotham Book"/>
                <a:cs typeface="Gotham Book"/>
              </a:rPr>
              <a:t>plug</a:t>
            </a:r>
            <a:r>
              <a:rPr sz="1100" spc="-5" dirty="0">
                <a:solidFill>
                  <a:srgbClr val="1D1640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1D1640"/>
                </a:solidFill>
                <a:latin typeface="Gotham Book"/>
                <a:cs typeface="Gotham Book"/>
              </a:rPr>
              <a:t>you</a:t>
            </a:r>
            <a:r>
              <a:rPr sz="1100" spc="-5" dirty="0">
                <a:solidFill>
                  <a:srgbClr val="1D1640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1D1640"/>
                </a:solidFill>
                <a:latin typeface="Gotham Book"/>
                <a:cs typeface="Gotham Book"/>
              </a:rPr>
              <a:t>into</a:t>
            </a:r>
            <a:r>
              <a:rPr sz="1100" spc="-5" dirty="0">
                <a:solidFill>
                  <a:srgbClr val="1D1640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1D1640"/>
                </a:solidFill>
                <a:latin typeface="Gotham Book"/>
                <a:cs typeface="Gotham Book"/>
              </a:rPr>
              <a:t>a</a:t>
            </a:r>
            <a:r>
              <a:rPr sz="1100" spc="-5" dirty="0">
                <a:solidFill>
                  <a:srgbClr val="1D1640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1D1640"/>
                </a:solidFill>
                <a:latin typeface="Gotham Book"/>
                <a:cs typeface="Gotham Book"/>
              </a:rPr>
              <a:t>job.</a:t>
            </a:r>
            <a:r>
              <a:rPr sz="1100" spc="-5" dirty="0">
                <a:solidFill>
                  <a:srgbClr val="1D1640"/>
                </a:solidFill>
                <a:latin typeface="Gotham Book"/>
                <a:cs typeface="Gotham Book"/>
              </a:rPr>
              <a:t> </a:t>
            </a:r>
            <a:r>
              <a:rPr sz="1100" spc="-50" dirty="0">
                <a:solidFill>
                  <a:srgbClr val="1D1640"/>
                </a:solidFill>
                <a:latin typeface="Gotham Book"/>
                <a:cs typeface="Gotham Book"/>
              </a:rPr>
              <a:t>A </a:t>
            </a:r>
            <a:r>
              <a:rPr sz="1100" dirty="0">
                <a:solidFill>
                  <a:srgbClr val="1D1640"/>
                </a:solidFill>
                <a:latin typeface="Gotham Book"/>
                <a:cs typeface="Gotham Book"/>
              </a:rPr>
              <a:t>conversation</a:t>
            </a:r>
            <a:r>
              <a:rPr sz="1100" spc="-20" dirty="0">
                <a:solidFill>
                  <a:srgbClr val="1D1640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1D1640"/>
                </a:solidFill>
                <a:latin typeface="Gotham Book"/>
                <a:cs typeface="Gotham Book"/>
              </a:rPr>
              <a:t>can</a:t>
            </a:r>
            <a:r>
              <a:rPr sz="1100" spc="-15" dirty="0">
                <a:solidFill>
                  <a:srgbClr val="1D1640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1D1640"/>
                </a:solidFill>
                <a:latin typeface="Gotham Book"/>
                <a:cs typeface="Gotham Book"/>
              </a:rPr>
              <a:t>lead</a:t>
            </a:r>
            <a:r>
              <a:rPr sz="1100" spc="-15" dirty="0">
                <a:solidFill>
                  <a:srgbClr val="1D1640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1D1640"/>
                </a:solidFill>
                <a:latin typeface="Gotham Book"/>
                <a:cs typeface="Gotham Book"/>
              </a:rPr>
              <a:t>to</a:t>
            </a:r>
            <a:r>
              <a:rPr sz="1100" spc="-20" dirty="0">
                <a:solidFill>
                  <a:srgbClr val="1D1640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1D1640"/>
                </a:solidFill>
                <a:latin typeface="Gotham Book"/>
                <a:cs typeface="Gotham Book"/>
              </a:rPr>
              <a:t>an</a:t>
            </a:r>
            <a:r>
              <a:rPr sz="1100" spc="-15" dirty="0">
                <a:solidFill>
                  <a:srgbClr val="1D1640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1D1640"/>
                </a:solidFill>
                <a:latin typeface="Gotham Book"/>
                <a:cs typeface="Gotham Book"/>
              </a:rPr>
              <a:t>intro.</a:t>
            </a:r>
            <a:endParaRPr sz="1100">
              <a:latin typeface="Gotham Book"/>
              <a:cs typeface="Gotham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4500" y="4592795"/>
            <a:ext cx="3135630" cy="390525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1300" dirty="0">
                <a:solidFill>
                  <a:srgbClr val="40ADC2"/>
                </a:solidFill>
                <a:latin typeface="Gotham Bold"/>
                <a:cs typeface="Gotham Bold"/>
              </a:rPr>
              <a:t>Networking is </a:t>
            </a:r>
            <a:r>
              <a:rPr sz="1300" spc="-25" dirty="0">
                <a:solidFill>
                  <a:srgbClr val="40ADC2"/>
                </a:solidFill>
                <a:latin typeface="Gotham Bold"/>
                <a:cs typeface="Gotham Bold"/>
              </a:rPr>
              <a:t>#1</a:t>
            </a:r>
            <a:endParaRPr sz="1300">
              <a:latin typeface="Gotham Bold"/>
              <a:cs typeface="Gotham Bold"/>
            </a:endParaRPr>
          </a:p>
          <a:p>
            <a:pPr marL="12700" marR="18415">
              <a:lnSpc>
                <a:spcPct val="100000"/>
              </a:lnSpc>
              <a:spcBef>
                <a:spcPts val="580"/>
              </a:spcBef>
            </a:pP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-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While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it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may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sound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contradictory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to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what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was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mentioned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about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recruiters</a:t>
            </a:r>
            <a:r>
              <a:rPr sz="1100" spc="-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being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very 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busy,</a:t>
            </a:r>
            <a:r>
              <a:rPr sz="1100" spc="-3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they</a:t>
            </a:r>
            <a:r>
              <a:rPr sz="1100" spc="-3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do</a:t>
            </a:r>
            <a:r>
              <a:rPr sz="1100" spc="-3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attend</a:t>
            </a:r>
            <a:r>
              <a:rPr sz="1100" spc="-3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virtual</a:t>
            </a:r>
            <a:r>
              <a:rPr sz="1100" spc="-3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and</a:t>
            </a:r>
            <a:r>
              <a:rPr sz="1100" spc="-3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physical events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along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with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managers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and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executives.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For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some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people,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networking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and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knocking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on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doors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may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not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be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comfortable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situation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–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but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it’s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vital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and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among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the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most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useful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skills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in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career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growth.</a:t>
            </a:r>
            <a:endParaRPr sz="110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</a:pPr>
            <a:endParaRPr sz="1100">
              <a:latin typeface="Gotham Book"/>
              <a:cs typeface="Gotham Book"/>
            </a:endParaRPr>
          </a:p>
          <a:p>
            <a:pPr marL="241300" marR="344805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LinkedIn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–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likely</a:t>
            </a:r>
            <a:r>
              <a:rPr sz="1100" spc="-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the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most</a:t>
            </a:r>
            <a:r>
              <a:rPr sz="1100" spc="-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valuable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tool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for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sharing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your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“resume”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and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experiences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with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the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world.</a:t>
            </a:r>
            <a:r>
              <a:rPr sz="1100" spc="30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But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you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must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be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active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here.</a:t>
            </a:r>
            <a:endParaRPr sz="110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Gotham Book"/>
              <a:buChar char="•"/>
            </a:pPr>
            <a:endParaRPr sz="1100">
              <a:latin typeface="Gotham Book"/>
              <a:cs typeface="Gotham Book"/>
            </a:endParaRPr>
          </a:p>
          <a:p>
            <a:pPr marL="241300" marR="508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50Strong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–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50Strong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is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an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organization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that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regularly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hosts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virtual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conversational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breakout</a:t>
            </a:r>
            <a:r>
              <a:rPr sz="11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rooms</a:t>
            </a:r>
            <a:r>
              <a:rPr sz="11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between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recruiters/ managers/execs</a:t>
            </a:r>
            <a:r>
              <a:rPr sz="1100" spc="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and</a:t>
            </a:r>
            <a:r>
              <a:rPr sz="1100" spc="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active/former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service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members.</a:t>
            </a:r>
            <a:r>
              <a:rPr sz="1100" spc="29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Over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the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years</a:t>
            </a:r>
            <a:endParaRPr sz="1100">
              <a:latin typeface="Gotham Book"/>
              <a:cs typeface="Gotham Book"/>
            </a:endParaRPr>
          </a:p>
          <a:p>
            <a:pPr marL="2413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it’s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resulted</a:t>
            </a:r>
            <a:r>
              <a:rPr sz="1100" spc="-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in</a:t>
            </a:r>
            <a:r>
              <a:rPr sz="1100" spc="-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tens</a:t>
            </a:r>
            <a:r>
              <a:rPr sz="1100" spc="-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of</a:t>
            </a:r>
            <a:r>
              <a:rPr sz="1100" spc="-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thousands</a:t>
            </a:r>
            <a:r>
              <a:rPr sz="1100" spc="-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of</a:t>
            </a:r>
            <a:r>
              <a:rPr sz="1100" spc="-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great</a:t>
            </a:r>
            <a:endParaRPr sz="1100">
              <a:latin typeface="Gotham Book"/>
              <a:cs typeface="Gotham Book"/>
            </a:endParaRPr>
          </a:p>
          <a:p>
            <a:pPr marL="2413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connections.</a:t>
            </a:r>
            <a:endParaRPr sz="1100">
              <a:latin typeface="Gotham Book"/>
              <a:cs typeface="Gotham Boo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10659" y="4592795"/>
            <a:ext cx="3078480" cy="155829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1300" dirty="0">
                <a:solidFill>
                  <a:srgbClr val="40ADC2"/>
                </a:solidFill>
                <a:latin typeface="Gotham Bold"/>
                <a:cs typeface="Gotham Bold"/>
              </a:rPr>
              <a:t>Networking </a:t>
            </a:r>
            <a:r>
              <a:rPr sz="1300" spc="-10" dirty="0">
                <a:solidFill>
                  <a:srgbClr val="40ADC2"/>
                </a:solidFill>
                <a:latin typeface="Gotham Bold"/>
                <a:cs typeface="Gotham Bold"/>
              </a:rPr>
              <a:t>continued</a:t>
            </a:r>
            <a:endParaRPr sz="1300">
              <a:latin typeface="Gotham Bold"/>
              <a:cs typeface="Gotham Bold"/>
            </a:endParaRPr>
          </a:p>
          <a:p>
            <a:pPr marL="12700" marR="5080">
              <a:lnSpc>
                <a:spcPct val="100000"/>
              </a:lnSpc>
              <a:spcBef>
                <a:spcPts val="580"/>
              </a:spcBef>
            </a:pP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-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Your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skillsets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and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abilities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are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absolutely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relevant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to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finding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the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right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job,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sometimes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getting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the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right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connections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and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conversations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inside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of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company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can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help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you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to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better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understand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the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job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and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how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it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may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fit</a:t>
            </a:r>
            <a:r>
              <a:rPr sz="1100" spc="-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with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your</a:t>
            </a:r>
            <a:r>
              <a:rPr sz="1100" spc="-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background,</a:t>
            </a:r>
            <a:r>
              <a:rPr sz="1100" spc="-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even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if</a:t>
            </a:r>
            <a:r>
              <a:rPr sz="1100" spc="-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you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don’t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have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ALL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of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what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they’re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asking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for.</a:t>
            </a:r>
            <a:endParaRPr sz="1100">
              <a:latin typeface="Gotham Book"/>
              <a:cs typeface="Gotham Boo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10659" y="6460392"/>
            <a:ext cx="29235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Just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applying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to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jobs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and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waiting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for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responses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is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the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“steam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engine”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of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job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seeking</a:t>
            </a:r>
            <a:r>
              <a:rPr sz="11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anymore.</a:t>
            </a:r>
            <a:r>
              <a:rPr sz="1100" spc="26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It</a:t>
            </a:r>
            <a:r>
              <a:rPr sz="11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still</a:t>
            </a:r>
            <a:r>
              <a:rPr sz="11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works,</a:t>
            </a:r>
            <a:r>
              <a:rPr sz="11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but</a:t>
            </a:r>
            <a:r>
              <a:rPr sz="11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it’s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now</a:t>
            </a:r>
            <a:r>
              <a:rPr sz="1100" spc="-3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obsolete</a:t>
            </a:r>
            <a:r>
              <a:rPr sz="1100" spc="-3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as</a:t>
            </a:r>
            <a:r>
              <a:rPr sz="1100" spc="-3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</a:t>
            </a:r>
            <a:r>
              <a:rPr sz="11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practice</a:t>
            </a:r>
            <a:r>
              <a:rPr sz="1100" spc="-3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alone.</a:t>
            </a:r>
            <a:endParaRPr sz="1100">
              <a:latin typeface="Gotham Book"/>
              <a:cs typeface="Gotham Book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57200" y="1958894"/>
            <a:ext cx="6858000" cy="7372350"/>
            <a:chOff x="457200" y="1958894"/>
            <a:chExt cx="6858000" cy="7372350"/>
          </a:xfrm>
        </p:grpSpPr>
        <p:pic>
          <p:nvPicPr>
            <p:cNvPr id="24" name="object 24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2419857"/>
              <a:ext cx="3096260" cy="185928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0659" y="2419857"/>
              <a:ext cx="3096260" cy="185928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249323" y="4435649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62456" y="4435649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75588" y="4435649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88720" y="4435649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01852" y="4435649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14984" y="4435649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28116" y="4435649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41248" y="4435649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54380" y="4435649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67512" y="4435649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802783" y="4435649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715916" y="4435649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629048" y="4435649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542180" y="4435649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455312" y="4435649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368444" y="4435649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281576" y="4435649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194708" y="4435649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107840" y="4435649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20972" y="4435649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49323" y="196905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62456" y="196905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75588" y="196905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88720" y="196905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01852" y="196905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14984" y="196905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28116" y="196905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41248" y="196905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54380" y="196905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67512" y="196905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57200" y="9324339"/>
              <a:ext cx="6858000" cy="0"/>
            </a:xfrm>
            <a:custGeom>
              <a:avLst/>
              <a:gdLst/>
              <a:ahLst/>
              <a:cxnLst/>
              <a:rect l="l" t="t" r="r" b="b"/>
              <a:pathLst>
                <a:path w="6858000">
                  <a:moveTo>
                    <a:pt x="0" y="0"/>
                  </a:moveTo>
                  <a:lnTo>
                    <a:pt x="6858000" y="0"/>
                  </a:lnTo>
                </a:path>
              </a:pathLst>
            </a:custGeom>
            <a:ln w="12700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444500" y="1617215"/>
            <a:ext cx="53003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Gotham Bold"/>
                <a:cs typeface="Gotham Bold"/>
              </a:rPr>
              <a:t>HERE</a:t>
            </a:r>
            <a:r>
              <a:rPr sz="1400" spc="-15" dirty="0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ld"/>
                <a:cs typeface="Gotham Bold"/>
              </a:rPr>
              <a:t>ARE</a:t>
            </a:r>
            <a:r>
              <a:rPr sz="1400" spc="-10" dirty="0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ld"/>
                <a:cs typeface="Gotham Bold"/>
              </a:rPr>
              <a:t>SOME</a:t>
            </a:r>
            <a:r>
              <a:rPr sz="1400" spc="-15" dirty="0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ld"/>
                <a:cs typeface="Gotham Bold"/>
              </a:rPr>
              <a:t>TIPS</a:t>
            </a:r>
            <a:r>
              <a:rPr sz="1400" spc="-10" dirty="0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ld"/>
                <a:cs typeface="Gotham Bold"/>
              </a:rPr>
              <a:t>FOR</a:t>
            </a:r>
            <a:r>
              <a:rPr sz="1400" spc="-10" dirty="0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Gotham Bold"/>
                <a:cs typeface="Gotham Bold"/>
              </a:rPr>
              <a:t>APPLYING</a:t>
            </a:r>
            <a:r>
              <a:rPr sz="1400" spc="-15" dirty="0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ld"/>
                <a:cs typeface="Gotham Bold"/>
              </a:rPr>
              <a:t>AND</a:t>
            </a:r>
            <a:r>
              <a:rPr sz="1400" spc="-10" dirty="0">
                <a:solidFill>
                  <a:srgbClr val="FFFFFF"/>
                </a:solidFill>
                <a:latin typeface="Gotham Bold"/>
                <a:cs typeface="Gotham Bold"/>
              </a:rPr>
              <a:t> CONNECTING:</a:t>
            </a:r>
            <a:endParaRPr sz="1400">
              <a:latin typeface="Gotham Bold"/>
              <a:cs typeface="Gotham Bold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/>
              <a:t>CUSHMAN &amp; </a:t>
            </a:r>
            <a:r>
              <a:rPr spc="-20" dirty="0"/>
              <a:t>WAKEFIELD</a:t>
            </a:r>
          </a:p>
        </p:txBody>
      </p:sp>
      <p:sp>
        <p:nvSpPr>
          <p:cNvPr id="60" name="object 6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sp>
        <p:nvSpPr>
          <p:cNvPr id="59" name="object 59"/>
          <p:cNvSpPr txBox="1"/>
          <p:nvPr/>
        </p:nvSpPr>
        <p:spPr>
          <a:xfrm>
            <a:off x="444500" y="9414762"/>
            <a:ext cx="1494790" cy="1625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00" dirty="0">
                <a:solidFill>
                  <a:srgbClr val="FFFFFF"/>
                </a:solidFill>
                <a:latin typeface="Gotham Book"/>
                <a:cs typeface="Gotham Book"/>
              </a:rPr>
              <a:t>CUSHMAN &amp; </a:t>
            </a:r>
            <a:r>
              <a:rPr sz="900" spc="-10" dirty="0">
                <a:solidFill>
                  <a:srgbClr val="FFFFFF"/>
                </a:solidFill>
                <a:latin typeface="Gotham Book"/>
                <a:cs typeface="Gotham Book"/>
              </a:rPr>
              <a:t>WAKEFIELD</a:t>
            </a:r>
            <a:endParaRPr sz="900">
              <a:latin typeface="Gotham Book"/>
              <a:cs typeface="Gotham Boo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84203"/>
            <a:ext cx="1639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7E8283"/>
                </a:solidFill>
                <a:latin typeface="Gotham Bold"/>
                <a:cs typeface="Gotham Bold"/>
              </a:rPr>
              <a:t>Field</a:t>
            </a:r>
            <a:r>
              <a:rPr sz="900" spc="-25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900" dirty="0">
                <a:solidFill>
                  <a:srgbClr val="7E8283"/>
                </a:solidFill>
                <a:latin typeface="Gotham Bold"/>
                <a:cs typeface="Gotham Bold"/>
              </a:rPr>
              <a:t>Manual</a:t>
            </a:r>
            <a:r>
              <a:rPr sz="900" spc="-20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900" dirty="0">
                <a:solidFill>
                  <a:srgbClr val="7E8283"/>
                </a:solidFill>
                <a:latin typeface="Gotham Bold"/>
                <a:cs typeface="Gotham Bold"/>
              </a:rPr>
              <a:t>to</a:t>
            </a:r>
            <a:r>
              <a:rPr sz="900" spc="-20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900" dirty="0">
                <a:solidFill>
                  <a:srgbClr val="7E8283"/>
                </a:solidFill>
                <a:latin typeface="Gotham Bold"/>
                <a:cs typeface="Gotham Bold"/>
              </a:rPr>
              <a:t>a</a:t>
            </a:r>
            <a:r>
              <a:rPr sz="900" spc="-25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900" spc="-10" dirty="0">
                <a:solidFill>
                  <a:srgbClr val="7E8283"/>
                </a:solidFill>
                <a:latin typeface="Gotham Bold"/>
                <a:cs typeface="Gotham Bold"/>
              </a:rPr>
              <a:t>Career</a:t>
            </a:r>
            <a:endParaRPr sz="900">
              <a:latin typeface="Gotham Bold"/>
              <a:cs typeface="Gotham Bold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7E8283"/>
                </a:solidFill>
                <a:latin typeface="Gotham Book"/>
                <a:cs typeface="Gotham Book"/>
              </a:rPr>
              <a:t>Post</a:t>
            </a:r>
            <a:r>
              <a:rPr sz="900" spc="-30" dirty="0">
                <a:solidFill>
                  <a:srgbClr val="7E8283"/>
                </a:solidFill>
                <a:latin typeface="Gotham Book"/>
                <a:cs typeface="Gotham Book"/>
              </a:rPr>
              <a:t> </a:t>
            </a:r>
            <a:r>
              <a:rPr sz="900" dirty="0">
                <a:solidFill>
                  <a:srgbClr val="7E8283"/>
                </a:solidFill>
                <a:latin typeface="Gotham Book"/>
                <a:cs typeface="Gotham Book"/>
              </a:rPr>
              <a:t>Military</a:t>
            </a:r>
            <a:r>
              <a:rPr sz="900" spc="-25" dirty="0">
                <a:solidFill>
                  <a:srgbClr val="7E8283"/>
                </a:solidFill>
                <a:latin typeface="Gotham Book"/>
                <a:cs typeface="Gotham Book"/>
              </a:rPr>
              <a:t> </a:t>
            </a:r>
            <a:r>
              <a:rPr sz="900" dirty="0">
                <a:solidFill>
                  <a:srgbClr val="7E8283"/>
                </a:solidFill>
                <a:latin typeface="Gotham Book"/>
                <a:cs typeface="Gotham Book"/>
              </a:rPr>
              <a:t>Job</a:t>
            </a:r>
            <a:r>
              <a:rPr sz="900" spc="-30" dirty="0">
                <a:solidFill>
                  <a:srgbClr val="7E8283"/>
                </a:solidFill>
                <a:latin typeface="Gotham Book"/>
                <a:cs typeface="Gotham Book"/>
              </a:rPr>
              <a:t> </a:t>
            </a:r>
            <a:r>
              <a:rPr sz="900" dirty="0">
                <a:solidFill>
                  <a:srgbClr val="7E8283"/>
                </a:solidFill>
                <a:latin typeface="Gotham Book"/>
                <a:cs typeface="Gotham Book"/>
              </a:rPr>
              <a:t>seeking</a:t>
            </a:r>
            <a:r>
              <a:rPr sz="900" spc="-25" dirty="0">
                <a:solidFill>
                  <a:srgbClr val="7E8283"/>
                </a:solidFill>
                <a:latin typeface="Gotham Book"/>
                <a:cs typeface="Gotham Book"/>
              </a:rPr>
              <a:t> 101</a:t>
            </a:r>
            <a:endParaRPr sz="900">
              <a:latin typeface="Gotham Book"/>
              <a:cs typeface="Gotham Boo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448627"/>
            <a:ext cx="7772400" cy="9610090"/>
            <a:chOff x="0" y="448627"/>
            <a:chExt cx="7772400" cy="9610090"/>
          </a:xfrm>
        </p:grpSpPr>
        <p:sp>
          <p:nvSpPr>
            <p:cNvPr id="4" name="object 4"/>
            <p:cNvSpPr/>
            <p:nvPr/>
          </p:nvSpPr>
          <p:spPr>
            <a:xfrm>
              <a:off x="6352560" y="457200"/>
              <a:ext cx="0" cy="400050"/>
            </a:xfrm>
            <a:custGeom>
              <a:avLst/>
              <a:gdLst/>
              <a:ahLst/>
              <a:cxnLst/>
              <a:rect l="l" t="t" r="r" b="b"/>
              <a:pathLst>
                <a:path h="400050">
                  <a:moveTo>
                    <a:pt x="0" y="0"/>
                  </a:moveTo>
                  <a:lnTo>
                    <a:pt x="0" y="399453"/>
                  </a:lnTo>
                </a:path>
              </a:pathLst>
            </a:custGeom>
            <a:ln w="16675">
              <a:solidFill>
                <a:srgbClr val="5357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4440" y="534140"/>
              <a:ext cx="322388" cy="2393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4521" y="585864"/>
              <a:ext cx="149903" cy="815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87932" y="587314"/>
              <a:ext cx="66687" cy="7885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3945" y="587314"/>
              <a:ext cx="70078" cy="7885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8039" y="694660"/>
              <a:ext cx="71755" cy="7885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739269" y="694549"/>
              <a:ext cx="353060" cy="79375"/>
            </a:xfrm>
            <a:custGeom>
              <a:avLst/>
              <a:gdLst/>
              <a:ahLst/>
              <a:cxnLst/>
              <a:rect l="l" t="t" r="r" b="b"/>
              <a:pathLst>
                <a:path w="353060" h="79375">
                  <a:moveTo>
                    <a:pt x="59512" y="63538"/>
                  </a:moveTo>
                  <a:lnTo>
                    <a:pt x="17233" y="63538"/>
                  </a:lnTo>
                  <a:lnTo>
                    <a:pt x="17233" y="46977"/>
                  </a:lnTo>
                  <a:lnTo>
                    <a:pt x="53886" y="46977"/>
                  </a:lnTo>
                  <a:lnTo>
                    <a:pt x="53886" y="31546"/>
                  </a:lnTo>
                  <a:lnTo>
                    <a:pt x="17233" y="31546"/>
                  </a:lnTo>
                  <a:lnTo>
                    <a:pt x="17233" y="15544"/>
                  </a:lnTo>
                  <a:lnTo>
                    <a:pt x="58953" y="15544"/>
                  </a:lnTo>
                  <a:lnTo>
                    <a:pt x="58953" y="114"/>
                  </a:lnTo>
                  <a:lnTo>
                    <a:pt x="0" y="114"/>
                  </a:lnTo>
                  <a:lnTo>
                    <a:pt x="0" y="78968"/>
                  </a:lnTo>
                  <a:lnTo>
                    <a:pt x="59512" y="78968"/>
                  </a:lnTo>
                  <a:lnTo>
                    <a:pt x="59512" y="63538"/>
                  </a:lnTo>
                  <a:close/>
                </a:path>
                <a:path w="353060" h="79375">
                  <a:moveTo>
                    <a:pt x="185000" y="114"/>
                  </a:moveTo>
                  <a:lnTo>
                    <a:pt x="167652" y="114"/>
                  </a:lnTo>
                  <a:lnTo>
                    <a:pt x="167652" y="78968"/>
                  </a:lnTo>
                  <a:lnTo>
                    <a:pt x="185000" y="78968"/>
                  </a:lnTo>
                  <a:lnTo>
                    <a:pt x="185000" y="114"/>
                  </a:lnTo>
                  <a:close/>
                </a:path>
                <a:path w="353060" h="79375">
                  <a:moveTo>
                    <a:pt x="270090" y="63423"/>
                  </a:moveTo>
                  <a:lnTo>
                    <a:pt x="227799" y="63423"/>
                  </a:lnTo>
                  <a:lnTo>
                    <a:pt x="227799" y="46863"/>
                  </a:lnTo>
                  <a:lnTo>
                    <a:pt x="264452" y="46863"/>
                  </a:lnTo>
                  <a:lnTo>
                    <a:pt x="264452" y="31432"/>
                  </a:lnTo>
                  <a:lnTo>
                    <a:pt x="227799" y="31432"/>
                  </a:lnTo>
                  <a:lnTo>
                    <a:pt x="227799" y="15430"/>
                  </a:lnTo>
                  <a:lnTo>
                    <a:pt x="269519" y="15430"/>
                  </a:lnTo>
                  <a:lnTo>
                    <a:pt x="269519" y="0"/>
                  </a:lnTo>
                  <a:lnTo>
                    <a:pt x="210566" y="0"/>
                  </a:lnTo>
                  <a:lnTo>
                    <a:pt x="210566" y="78854"/>
                  </a:lnTo>
                  <a:lnTo>
                    <a:pt x="270090" y="78854"/>
                  </a:lnTo>
                  <a:lnTo>
                    <a:pt x="270090" y="63423"/>
                  </a:lnTo>
                  <a:close/>
                </a:path>
                <a:path w="353060" h="79375">
                  <a:moveTo>
                    <a:pt x="352666" y="63195"/>
                  </a:moveTo>
                  <a:lnTo>
                    <a:pt x="313347" y="63195"/>
                  </a:lnTo>
                  <a:lnTo>
                    <a:pt x="313347" y="114"/>
                  </a:lnTo>
                  <a:lnTo>
                    <a:pt x="295998" y="114"/>
                  </a:lnTo>
                  <a:lnTo>
                    <a:pt x="295998" y="78968"/>
                  </a:lnTo>
                  <a:lnTo>
                    <a:pt x="352666" y="78968"/>
                  </a:lnTo>
                  <a:lnTo>
                    <a:pt x="352666" y="63195"/>
                  </a:lnTo>
                  <a:close/>
                </a:path>
              </a:pathLst>
            </a:custGeom>
            <a:solidFill>
              <a:srgbClr val="5357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2791" y="694660"/>
              <a:ext cx="72656" cy="788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0583" y="585866"/>
              <a:ext cx="73456" cy="8155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83107" y="587314"/>
              <a:ext cx="78295" cy="7885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0883" y="587311"/>
              <a:ext cx="83578" cy="7885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417985" y="694664"/>
              <a:ext cx="465455" cy="79375"/>
            </a:xfrm>
            <a:custGeom>
              <a:avLst/>
              <a:gdLst/>
              <a:ahLst/>
              <a:cxnLst/>
              <a:rect l="l" t="t" r="r" b="b"/>
              <a:pathLst>
                <a:path w="465454" h="79375">
                  <a:moveTo>
                    <a:pt x="126974" y="0"/>
                  </a:moveTo>
                  <a:lnTo>
                    <a:pt x="108407" y="0"/>
                  </a:lnTo>
                  <a:lnTo>
                    <a:pt x="90131" y="54927"/>
                  </a:lnTo>
                  <a:lnTo>
                    <a:pt x="71856" y="0"/>
                  </a:lnTo>
                  <a:lnTo>
                    <a:pt x="55105" y="0"/>
                  </a:lnTo>
                  <a:lnTo>
                    <a:pt x="36842" y="54927"/>
                  </a:lnTo>
                  <a:lnTo>
                    <a:pt x="18567" y="0"/>
                  </a:lnTo>
                  <a:lnTo>
                    <a:pt x="0" y="0"/>
                  </a:lnTo>
                  <a:lnTo>
                    <a:pt x="28422" y="78854"/>
                  </a:lnTo>
                  <a:lnTo>
                    <a:pt x="45656" y="78854"/>
                  </a:lnTo>
                  <a:lnTo>
                    <a:pt x="63487" y="24714"/>
                  </a:lnTo>
                  <a:lnTo>
                    <a:pt x="81318" y="78854"/>
                  </a:lnTo>
                  <a:lnTo>
                    <a:pt x="98552" y="78854"/>
                  </a:lnTo>
                  <a:lnTo>
                    <a:pt x="126974" y="0"/>
                  </a:lnTo>
                  <a:close/>
                </a:path>
                <a:path w="465454" h="79375">
                  <a:moveTo>
                    <a:pt x="210566" y="78854"/>
                  </a:moveTo>
                  <a:lnTo>
                    <a:pt x="203047" y="61175"/>
                  </a:lnTo>
                  <a:lnTo>
                    <a:pt x="196519" y="45847"/>
                  </a:lnTo>
                  <a:lnTo>
                    <a:pt x="185635" y="20281"/>
                  </a:lnTo>
                  <a:lnTo>
                    <a:pt x="179019" y="4749"/>
                  </a:lnTo>
                  <a:lnTo>
                    <a:pt x="179019" y="45847"/>
                  </a:lnTo>
                  <a:lnTo>
                    <a:pt x="158064" y="45847"/>
                  </a:lnTo>
                  <a:lnTo>
                    <a:pt x="168541" y="20281"/>
                  </a:lnTo>
                  <a:lnTo>
                    <a:pt x="179019" y="45847"/>
                  </a:lnTo>
                  <a:lnTo>
                    <a:pt x="179019" y="4749"/>
                  </a:lnTo>
                  <a:lnTo>
                    <a:pt x="176999" y="0"/>
                  </a:lnTo>
                  <a:lnTo>
                    <a:pt x="160528" y="0"/>
                  </a:lnTo>
                  <a:lnTo>
                    <a:pt x="126974" y="78854"/>
                  </a:lnTo>
                  <a:lnTo>
                    <a:pt x="144653" y="78854"/>
                  </a:lnTo>
                  <a:lnTo>
                    <a:pt x="151866" y="61175"/>
                  </a:lnTo>
                  <a:lnTo>
                    <a:pt x="185216" y="61175"/>
                  </a:lnTo>
                  <a:lnTo>
                    <a:pt x="192417" y="78854"/>
                  </a:lnTo>
                  <a:lnTo>
                    <a:pt x="210566" y="78854"/>
                  </a:lnTo>
                  <a:close/>
                </a:path>
                <a:path w="465454" h="79375">
                  <a:moveTo>
                    <a:pt x="465277" y="0"/>
                  </a:moveTo>
                  <a:lnTo>
                    <a:pt x="405193" y="0"/>
                  </a:lnTo>
                  <a:lnTo>
                    <a:pt x="405193" y="78854"/>
                  </a:lnTo>
                  <a:lnTo>
                    <a:pt x="422541" y="78854"/>
                  </a:lnTo>
                  <a:lnTo>
                    <a:pt x="422541" y="48336"/>
                  </a:lnTo>
                  <a:lnTo>
                    <a:pt x="459651" y="48336"/>
                  </a:lnTo>
                  <a:lnTo>
                    <a:pt x="459651" y="32562"/>
                  </a:lnTo>
                  <a:lnTo>
                    <a:pt x="422541" y="32562"/>
                  </a:lnTo>
                  <a:lnTo>
                    <a:pt x="422541" y="15773"/>
                  </a:lnTo>
                  <a:lnTo>
                    <a:pt x="465277" y="15773"/>
                  </a:lnTo>
                  <a:lnTo>
                    <a:pt x="465277" y="0"/>
                  </a:lnTo>
                  <a:close/>
                </a:path>
              </a:pathLst>
            </a:custGeom>
            <a:solidFill>
              <a:srgbClr val="5357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7017" y="585853"/>
              <a:ext cx="74955" cy="8177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4612" y="526757"/>
              <a:ext cx="712495" cy="26414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0" y="1258570"/>
              <a:ext cx="7772400" cy="8799830"/>
            </a:xfrm>
            <a:custGeom>
              <a:avLst/>
              <a:gdLst/>
              <a:ahLst/>
              <a:cxnLst/>
              <a:rect l="l" t="t" r="r" b="b"/>
              <a:pathLst>
                <a:path w="7772400" h="8799830">
                  <a:moveTo>
                    <a:pt x="7772400" y="0"/>
                  </a:moveTo>
                  <a:lnTo>
                    <a:pt x="0" y="0"/>
                  </a:lnTo>
                  <a:lnTo>
                    <a:pt x="0" y="8799830"/>
                  </a:lnTo>
                  <a:lnTo>
                    <a:pt x="7772400" y="8799830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1D16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1684273"/>
              <a:ext cx="3096260" cy="185927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0659" y="1684273"/>
              <a:ext cx="3096260" cy="185927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0659" y="5616867"/>
              <a:ext cx="3096260" cy="1859279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3997959" y="7891478"/>
            <a:ext cx="309689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300" spc="-20" dirty="0">
                <a:solidFill>
                  <a:srgbClr val="40ADC2"/>
                </a:solidFill>
                <a:latin typeface="Gotham Bold"/>
                <a:cs typeface="Gotham Bold"/>
              </a:rPr>
              <a:t>Remember, </a:t>
            </a:r>
            <a:r>
              <a:rPr sz="1300" dirty="0">
                <a:solidFill>
                  <a:srgbClr val="40ADC2"/>
                </a:solidFill>
                <a:latin typeface="Gotham Bold"/>
                <a:cs typeface="Gotham Bold"/>
              </a:rPr>
              <a:t>your</a:t>
            </a:r>
            <a:r>
              <a:rPr sz="1300" spc="-20" dirty="0">
                <a:solidFill>
                  <a:srgbClr val="40ADC2"/>
                </a:solidFill>
                <a:latin typeface="Gotham Bold"/>
                <a:cs typeface="Gotham Bold"/>
              </a:rPr>
              <a:t> </a:t>
            </a:r>
            <a:r>
              <a:rPr sz="1300" dirty="0">
                <a:solidFill>
                  <a:srgbClr val="40ADC2"/>
                </a:solidFill>
                <a:latin typeface="Gotham Bold"/>
                <a:cs typeface="Gotham Bold"/>
              </a:rPr>
              <a:t>career</a:t>
            </a:r>
            <a:r>
              <a:rPr sz="1300" spc="-20" dirty="0">
                <a:solidFill>
                  <a:srgbClr val="40ADC2"/>
                </a:solidFill>
                <a:latin typeface="Gotham Bold"/>
                <a:cs typeface="Gotham Bold"/>
              </a:rPr>
              <a:t> </a:t>
            </a:r>
            <a:r>
              <a:rPr sz="1300" dirty="0">
                <a:solidFill>
                  <a:srgbClr val="40ADC2"/>
                </a:solidFill>
                <a:latin typeface="Gotham Bold"/>
                <a:cs typeface="Gotham Bold"/>
              </a:rPr>
              <a:t>is</a:t>
            </a:r>
            <a:r>
              <a:rPr sz="1300" spc="-20" dirty="0">
                <a:solidFill>
                  <a:srgbClr val="40ADC2"/>
                </a:solidFill>
                <a:latin typeface="Gotham Bold"/>
                <a:cs typeface="Gotham Bold"/>
              </a:rPr>
              <a:t> </a:t>
            </a:r>
            <a:r>
              <a:rPr sz="1300" dirty="0">
                <a:solidFill>
                  <a:srgbClr val="40ADC2"/>
                </a:solidFill>
                <a:latin typeface="Gotham Bold"/>
                <a:cs typeface="Gotham Bold"/>
              </a:rPr>
              <a:t>a</a:t>
            </a:r>
            <a:r>
              <a:rPr sz="1300" spc="-20" dirty="0">
                <a:solidFill>
                  <a:srgbClr val="40ADC2"/>
                </a:solidFill>
                <a:latin typeface="Gotham Bold"/>
                <a:cs typeface="Gotham Bold"/>
              </a:rPr>
              <a:t> </a:t>
            </a:r>
            <a:r>
              <a:rPr sz="1300" spc="-10" dirty="0">
                <a:solidFill>
                  <a:srgbClr val="40ADC2"/>
                </a:solidFill>
                <a:latin typeface="Gotham Bold"/>
                <a:cs typeface="Gotham Bold"/>
              </a:rPr>
              <a:t>lattice </a:t>
            </a:r>
            <a:r>
              <a:rPr sz="1300" dirty="0">
                <a:solidFill>
                  <a:srgbClr val="40ADC2"/>
                </a:solidFill>
                <a:latin typeface="Gotham Bold"/>
                <a:cs typeface="Gotham Bold"/>
              </a:rPr>
              <a:t>not</a:t>
            </a:r>
            <a:r>
              <a:rPr sz="1300" spc="-25" dirty="0">
                <a:solidFill>
                  <a:srgbClr val="40ADC2"/>
                </a:solidFill>
                <a:latin typeface="Gotham Bold"/>
                <a:cs typeface="Gotham Bold"/>
              </a:rPr>
              <a:t> </a:t>
            </a:r>
            <a:r>
              <a:rPr sz="1300" dirty="0">
                <a:solidFill>
                  <a:srgbClr val="40ADC2"/>
                </a:solidFill>
                <a:latin typeface="Gotham Bold"/>
                <a:cs typeface="Gotham Bold"/>
              </a:rPr>
              <a:t>a</a:t>
            </a:r>
            <a:r>
              <a:rPr sz="1300" spc="-25" dirty="0">
                <a:solidFill>
                  <a:srgbClr val="40ADC2"/>
                </a:solidFill>
                <a:latin typeface="Gotham Bold"/>
                <a:cs typeface="Gotham Bold"/>
              </a:rPr>
              <a:t> </a:t>
            </a:r>
            <a:r>
              <a:rPr sz="1300" dirty="0">
                <a:solidFill>
                  <a:srgbClr val="40ADC2"/>
                </a:solidFill>
                <a:latin typeface="Gotham Bold"/>
                <a:cs typeface="Gotham Bold"/>
              </a:rPr>
              <a:t>ladder.</a:t>
            </a:r>
            <a:r>
              <a:rPr sz="1300" spc="335" dirty="0">
                <a:solidFill>
                  <a:srgbClr val="40ADC2"/>
                </a:solidFill>
                <a:latin typeface="Gotham Bold"/>
                <a:cs typeface="Gotham Bold"/>
              </a:rPr>
              <a:t> </a:t>
            </a:r>
            <a:r>
              <a:rPr sz="1300" dirty="0">
                <a:solidFill>
                  <a:srgbClr val="40ADC2"/>
                </a:solidFill>
                <a:latin typeface="Gotham Bold"/>
                <a:cs typeface="Gotham Bold"/>
              </a:rPr>
              <a:t>It</a:t>
            </a:r>
            <a:r>
              <a:rPr sz="1300" spc="-25" dirty="0">
                <a:solidFill>
                  <a:srgbClr val="40ADC2"/>
                </a:solidFill>
                <a:latin typeface="Gotham Bold"/>
                <a:cs typeface="Gotham Bold"/>
              </a:rPr>
              <a:t> </a:t>
            </a:r>
            <a:r>
              <a:rPr sz="1300" dirty="0">
                <a:solidFill>
                  <a:srgbClr val="40ADC2"/>
                </a:solidFill>
                <a:latin typeface="Gotham Bold"/>
                <a:cs typeface="Gotham Bold"/>
              </a:rPr>
              <a:t>can</a:t>
            </a:r>
            <a:r>
              <a:rPr sz="1300" spc="-25" dirty="0">
                <a:solidFill>
                  <a:srgbClr val="40ADC2"/>
                </a:solidFill>
                <a:latin typeface="Gotham Bold"/>
                <a:cs typeface="Gotham Bold"/>
              </a:rPr>
              <a:t> </a:t>
            </a:r>
            <a:r>
              <a:rPr sz="1300" dirty="0">
                <a:solidFill>
                  <a:srgbClr val="40ADC2"/>
                </a:solidFill>
                <a:latin typeface="Gotham Bold"/>
                <a:cs typeface="Gotham Bold"/>
              </a:rPr>
              <a:t>go</a:t>
            </a:r>
            <a:r>
              <a:rPr sz="1300" spc="-25" dirty="0">
                <a:solidFill>
                  <a:srgbClr val="40ADC2"/>
                </a:solidFill>
                <a:latin typeface="Gotham Bold"/>
                <a:cs typeface="Gotham Bold"/>
              </a:rPr>
              <a:t> </a:t>
            </a:r>
            <a:r>
              <a:rPr sz="1300" dirty="0">
                <a:solidFill>
                  <a:srgbClr val="40ADC2"/>
                </a:solidFill>
                <a:latin typeface="Gotham Bold"/>
                <a:cs typeface="Gotham Bold"/>
              </a:rPr>
              <a:t>up,</a:t>
            </a:r>
            <a:r>
              <a:rPr sz="1300" spc="-25" dirty="0">
                <a:solidFill>
                  <a:srgbClr val="40ADC2"/>
                </a:solidFill>
                <a:latin typeface="Gotham Bold"/>
                <a:cs typeface="Gotham Bold"/>
              </a:rPr>
              <a:t> </a:t>
            </a:r>
            <a:r>
              <a:rPr sz="1300" dirty="0">
                <a:solidFill>
                  <a:srgbClr val="40ADC2"/>
                </a:solidFill>
                <a:latin typeface="Gotham Bold"/>
                <a:cs typeface="Gotham Bold"/>
              </a:rPr>
              <a:t>down</a:t>
            </a:r>
            <a:r>
              <a:rPr sz="1300" spc="-20" dirty="0">
                <a:solidFill>
                  <a:srgbClr val="40ADC2"/>
                </a:solidFill>
                <a:latin typeface="Gotham Bold"/>
                <a:cs typeface="Gotham Bold"/>
              </a:rPr>
              <a:t> </a:t>
            </a:r>
            <a:r>
              <a:rPr sz="1300" spc="-25" dirty="0">
                <a:solidFill>
                  <a:srgbClr val="40ADC2"/>
                </a:solidFill>
                <a:latin typeface="Gotham Bold"/>
                <a:cs typeface="Gotham Bold"/>
              </a:rPr>
              <a:t>and </a:t>
            </a:r>
            <a:r>
              <a:rPr sz="1300" dirty="0">
                <a:solidFill>
                  <a:srgbClr val="40ADC2"/>
                </a:solidFill>
                <a:latin typeface="Gotham Bold"/>
                <a:cs typeface="Gotham Bold"/>
              </a:rPr>
              <a:t>side</a:t>
            </a:r>
            <a:r>
              <a:rPr sz="1300" spc="-10" dirty="0">
                <a:solidFill>
                  <a:srgbClr val="40ADC2"/>
                </a:solidFill>
                <a:latin typeface="Gotham Bold"/>
                <a:cs typeface="Gotham Bold"/>
              </a:rPr>
              <a:t> </a:t>
            </a:r>
            <a:r>
              <a:rPr sz="1300" dirty="0">
                <a:solidFill>
                  <a:srgbClr val="40ADC2"/>
                </a:solidFill>
                <a:latin typeface="Gotham Bold"/>
                <a:cs typeface="Gotham Bold"/>
              </a:rPr>
              <a:t>to</a:t>
            </a:r>
            <a:r>
              <a:rPr sz="1300" spc="-10" dirty="0">
                <a:solidFill>
                  <a:srgbClr val="40ADC2"/>
                </a:solidFill>
                <a:latin typeface="Gotham Bold"/>
                <a:cs typeface="Gotham Bold"/>
              </a:rPr>
              <a:t> </a:t>
            </a:r>
            <a:r>
              <a:rPr sz="1300" spc="-20" dirty="0">
                <a:solidFill>
                  <a:srgbClr val="40ADC2"/>
                </a:solidFill>
                <a:latin typeface="Gotham Bold"/>
                <a:cs typeface="Gotham Bold"/>
              </a:rPr>
              <a:t>side.</a:t>
            </a:r>
            <a:endParaRPr sz="1300">
              <a:latin typeface="Gotham Bold"/>
              <a:cs typeface="Gotham 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4500" y="3857213"/>
            <a:ext cx="3157855" cy="474345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1300" spc="-20" dirty="0">
                <a:solidFill>
                  <a:srgbClr val="40ADC2"/>
                </a:solidFill>
                <a:latin typeface="Gotham Bold"/>
                <a:cs typeface="Gotham Bold"/>
              </a:rPr>
              <a:t>Tailor</a:t>
            </a:r>
            <a:r>
              <a:rPr sz="1300" spc="-35" dirty="0">
                <a:solidFill>
                  <a:srgbClr val="40ADC2"/>
                </a:solidFill>
                <a:latin typeface="Gotham Bold"/>
                <a:cs typeface="Gotham Bold"/>
              </a:rPr>
              <a:t> </a:t>
            </a:r>
            <a:r>
              <a:rPr sz="1300" dirty="0">
                <a:solidFill>
                  <a:srgbClr val="40ADC2"/>
                </a:solidFill>
                <a:latin typeface="Gotham Bold"/>
                <a:cs typeface="Gotham Bold"/>
              </a:rPr>
              <a:t>your</a:t>
            </a:r>
            <a:r>
              <a:rPr sz="1300" spc="-35" dirty="0">
                <a:solidFill>
                  <a:srgbClr val="40ADC2"/>
                </a:solidFill>
                <a:latin typeface="Gotham Bold"/>
                <a:cs typeface="Gotham Bold"/>
              </a:rPr>
              <a:t> </a:t>
            </a:r>
            <a:r>
              <a:rPr sz="1300" spc="-10" dirty="0">
                <a:solidFill>
                  <a:srgbClr val="40ADC2"/>
                </a:solidFill>
                <a:latin typeface="Gotham Bold"/>
                <a:cs typeface="Gotham Bold"/>
              </a:rPr>
              <a:t>resume</a:t>
            </a:r>
            <a:endParaRPr sz="1300">
              <a:latin typeface="Gotham Bold"/>
              <a:cs typeface="Gotham Bold"/>
            </a:endParaRPr>
          </a:p>
          <a:p>
            <a:pPr marL="12700" marR="169545">
              <a:lnSpc>
                <a:spcPct val="100000"/>
              </a:lnSpc>
              <a:spcBef>
                <a:spcPts val="580"/>
              </a:spcBef>
            </a:pP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Tailor</a:t>
            </a:r>
            <a:r>
              <a:rPr sz="11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your</a:t>
            </a:r>
            <a:r>
              <a:rPr sz="11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resume</a:t>
            </a:r>
            <a:r>
              <a:rPr sz="11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to</a:t>
            </a:r>
            <a:r>
              <a:rPr sz="11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the</a:t>
            </a:r>
            <a:r>
              <a:rPr sz="11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job</a:t>
            </a:r>
            <a:r>
              <a:rPr sz="11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for</a:t>
            </a:r>
            <a:r>
              <a:rPr sz="11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which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you’re</a:t>
            </a:r>
            <a:r>
              <a:rPr sz="11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applying</a:t>
            </a:r>
            <a:r>
              <a:rPr sz="11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–</a:t>
            </a:r>
            <a:r>
              <a:rPr sz="11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You’ve</a:t>
            </a:r>
            <a:r>
              <a:rPr sz="11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heard</a:t>
            </a:r>
            <a:r>
              <a:rPr sz="11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this</a:t>
            </a:r>
            <a:r>
              <a:rPr sz="11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one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before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and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while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it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sounds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painstaking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(for 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example)</a:t>
            </a:r>
            <a:r>
              <a:rPr sz="1100" spc="-4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you</a:t>
            </a:r>
            <a:r>
              <a:rPr sz="1100" spc="-4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likely</a:t>
            </a:r>
            <a:r>
              <a:rPr sz="1100" spc="-4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won’t</a:t>
            </a:r>
            <a:r>
              <a:rPr sz="1100" spc="-4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have</a:t>
            </a:r>
            <a:r>
              <a:rPr sz="1100" spc="-4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success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applying</a:t>
            </a:r>
            <a:r>
              <a:rPr sz="1100" spc="-3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to</a:t>
            </a:r>
            <a:r>
              <a:rPr sz="11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</a:t>
            </a:r>
            <a:r>
              <a:rPr sz="11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Structural</a:t>
            </a:r>
            <a:r>
              <a:rPr sz="11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Engineering</a:t>
            </a:r>
            <a:endParaRPr sz="1100">
              <a:latin typeface="Gotham Book"/>
              <a:cs typeface="Gotham Book"/>
            </a:endParaRPr>
          </a:p>
          <a:p>
            <a:pPr marL="12700" marR="384175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job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with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resume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that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has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no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structural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engineering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on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it.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ld"/>
                <a:cs typeface="Gotham Bold"/>
              </a:rPr>
              <a:t>It’s</a:t>
            </a:r>
            <a:r>
              <a:rPr sz="1100" spc="-10" dirty="0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ld"/>
                <a:cs typeface="Gotham Bold"/>
              </a:rPr>
              <a:t>as</a:t>
            </a:r>
            <a:r>
              <a:rPr sz="1100" spc="-10" dirty="0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ld"/>
                <a:cs typeface="Gotham Bold"/>
              </a:rPr>
              <a:t>simple</a:t>
            </a:r>
            <a:r>
              <a:rPr sz="1100" spc="-5" dirty="0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ld"/>
                <a:cs typeface="Gotham Bold"/>
              </a:rPr>
              <a:t>as</a:t>
            </a:r>
            <a:r>
              <a:rPr sz="1100" spc="-10" dirty="0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Gotham Bold"/>
                <a:cs typeface="Gotham Bold"/>
              </a:rPr>
              <a:t>that.</a:t>
            </a:r>
            <a:endParaRPr sz="1100">
              <a:latin typeface="Gotham Bold"/>
              <a:cs typeface="Gotham Bold"/>
            </a:endParaRPr>
          </a:p>
          <a:p>
            <a:pPr>
              <a:lnSpc>
                <a:spcPct val="100000"/>
              </a:lnSpc>
            </a:pPr>
            <a:endParaRPr sz="1100">
              <a:latin typeface="Gotham Bold"/>
              <a:cs typeface="Gotham Bold"/>
            </a:endParaRPr>
          </a:p>
          <a:p>
            <a:pPr marL="241300" marR="508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Don’t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fudge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the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resume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and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experience,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but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if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it’s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relevant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to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the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job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and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you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have 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some/most/all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of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the</a:t>
            </a:r>
            <a:r>
              <a:rPr sz="1100" spc="-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experience,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you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should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highlight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those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relevant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strengths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and</a:t>
            </a:r>
            <a:r>
              <a:rPr sz="1100" spc="-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experiences</a:t>
            </a:r>
            <a:r>
              <a:rPr sz="1100" spc="-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in</a:t>
            </a:r>
            <a:r>
              <a:rPr sz="1100" spc="-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the</a:t>
            </a:r>
            <a:r>
              <a:rPr sz="1100" spc="-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resume.</a:t>
            </a:r>
            <a:endParaRPr sz="110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Gotham Book"/>
              <a:buChar char="•"/>
            </a:pPr>
            <a:endParaRPr sz="1100">
              <a:latin typeface="Gotham Book"/>
              <a:cs typeface="Gotham Book"/>
            </a:endParaRPr>
          </a:p>
          <a:p>
            <a:pPr marL="241300" marR="4445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Look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at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the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bullets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of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the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job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description.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If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it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asks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for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few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years,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certifications, experience…etc,</a:t>
            </a:r>
            <a:r>
              <a:rPr sz="1100" spc="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and</a:t>
            </a:r>
            <a:r>
              <a:rPr sz="1100" spc="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you</a:t>
            </a:r>
            <a:r>
              <a:rPr sz="1100" spc="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have</a:t>
            </a:r>
            <a:r>
              <a:rPr sz="1100" spc="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those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things,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list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them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using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the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same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words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the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job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description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asks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for.</a:t>
            </a:r>
            <a:endParaRPr sz="110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Gotham Book"/>
              <a:buChar char="•"/>
            </a:pPr>
            <a:endParaRPr sz="1100">
              <a:latin typeface="Gotham Book"/>
              <a:cs typeface="Gotham Book"/>
            </a:endParaRPr>
          </a:p>
          <a:p>
            <a:pPr marL="241300" marR="233679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1100" spc="-35" dirty="0">
                <a:solidFill>
                  <a:srgbClr val="FFFFFF"/>
                </a:solidFill>
                <a:latin typeface="Gotham Book"/>
                <a:cs typeface="Gotham Book"/>
              </a:rPr>
              <a:t>You</a:t>
            </a:r>
            <a:r>
              <a:rPr sz="11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don’t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always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have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to</a:t>
            </a:r>
            <a:r>
              <a:rPr sz="11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have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EVERYTHING</a:t>
            </a:r>
            <a:r>
              <a:rPr sz="11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the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description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is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asking for.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Sometimes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you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can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have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80%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of</a:t>
            </a:r>
            <a:endParaRPr sz="1100">
              <a:latin typeface="Gotham Book"/>
              <a:cs typeface="Gotham Book"/>
            </a:endParaRPr>
          </a:p>
          <a:p>
            <a:pPr marL="241300" marR="889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it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and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learn</a:t>
            </a:r>
            <a:r>
              <a:rPr sz="1100" spc="-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the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rest.</a:t>
            </a:r>
            <a:r>
              <a:rPr sz="1100" spc="3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Be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prepared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to</a:t>
            </a:r>
            <a:r>
              <a:rPr sz="1100" spc="-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talk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about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how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you’d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close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the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gap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on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learning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if</a:t>
            </a:r>
            <a:r>
              <a:rPr sz="1100" spc="-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you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were</a:t>
            </a:r>
            <a:r>
              <a:rPr sz="1100" spc="-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offered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the</a:t>
            </a:r>
            <a:r>
              <a:rPr sz="1100" spc="-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job.</a:t>
            </a:r>
            <a:endParaRPr sz="1100">
              <a:latin typeface="Gotham Book"/>
              <a:cs typeface="Gotham Boo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97959" y="3944266"/>
            <a:ext cx="3108960" cy="1341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4145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40ADC2"/>
                </a:solidFill>
                <a:latin typeface="Gotham Bold"/>
                <a:cs typeface="Gotham Bold"/>
              </a:rPr>
              <a:t>Know</a:t>
            </a:r>
            <a:r>
              <a:rPr sz="1300" spc="-35" dirty="0">
                <a:solidFill>
                  <a:srgbClr val="40ADC2"/>
                </a:solidFill>
                <a:latin typeface="Gotham Bold"/>
                <a:cs typeface="Gotham Bold"/>
              </a:rPr>
              <a:t> </a:t>
            </a:r>
            <a:r>
              <a:rPr sz="1300" dirty="0">
                <a:solidFill>
                  <a:srgbClr val="40ADC2"/>
                </a:solidFill>
                <a:latin typeface="Gotham Bold"/>
                <a:cs typeface="Gotham Bold"/>
              </a:rPr>
              <a:t>what</a:t>
            </a:r>
            <a:r>
              <a:rPr sz="1300" spc="-35" dirty="0">
                <a:solidFill>
                  <a:srgbClr val="40ADC2"/>
                </a:solidFill>
                <a:latin typeface="Gotham Bold"/>
                <a:cs typeface="Gotham Bold"/>
              </a:rPr>
              <a:t> </a:t>
            </a:r>
            <a:r>
              <a:rPr sz="1300" dirty="0">
                <a:solidFill>
                  <a:srgbClr val="40ADC2"/>
                </a:solidFill>
                <a:latin typeface="Gotham Bold"/>
                <a:cs typeface="Gotham Bold"/>
              </a:rPr>
              <a:t>you’re</a:t>
            </a:r>
            <a:r>
              <a:rPr sz="1300" spc="-35" dirty="0">
                <a:solidFill>
                  <a:srgbClr val="40ADC2"/>
                </a:solidFill>
                <a:latin typeface="Gotham Bold"/>
                <a:cs typeface="Gotham Bold"/>
              </a:rPr>
              <a:t> </a:t>
            </a:r>
            <a:r>
              <a:rPr sz="1300" dirty="0">
                <a:solidFill>
                  <a:srgbClr val="40ADC2"/>
                </a:solidFill>
                <a:latin typeface="Gotham Bold"/>
                <a:cs typeface="Gotham Bold"/>
              </a:rPr>
              <a:t>good</a:t>
            </a:r>
            <a:r>
              <a:rPr sz="1300" spc="-35" dirty="0">
                <a:solidFill>
                  <a:srgbClr val="40ADC2"/>
                </a:solidFill>
                <a:latin typeface="Gotham Bold"/>
                <a:cs typeface="Gotham Bold"/>
              </a:rPr>
              <a:t> </a:t>
            </a:r>
            <a:r>
              <a:rPr sz="1300" dirty="0">
                <a:solidFill>
                  <a:srgbClr val="40ADC2"/>
                </a:solidFill>
                <a:latin typeface="Gotham Bold"/>
                <a:cs typeface="Gotham Bold"/>
              </a:rPr>
              <a:t>at,</a:t>
            </a:r>
            <a:r>
              <a:rPr sz="1300" spc="-35" dirty="0">
                <a:solidFill>
                  <a:srgbClr val="40ADC2"/>
                </a:solidFill>
                <a:latin typeface="Gotham Bold"/>
                <a:cs typeface="Gotham Bold"/>
              </a:rPr>
              <a:t> </a:t>
            </a:r>
            <a:r>
              <a:rPr sz="1300" dirty="0">
                <a:solidFill>
                  <a:srgbClr val="40ADC2"/>
                </a:solidFill>
                <a:latin typeface="Gotham Bold"/>
                <a:cs typeface="Gotham Bold"/>
              </a:rPr>
              <a:t>or</a:t>
            </a:r>
            <a:r>
              <a:rPr sz="1300" spc="-30" dirty="0">
                <a:solidFill>
                  <a:srgbClr val="40ADC2"/>
                </a:solidFill>
                <a:latin typeface="Gotham Bold"/>
                <a:cs typeface="Gotham Bold"/>
              </a:rPr>
              <a:t> </a:t>
            </a:r>
            <a:r>
              <a:rPr sz="1300" spc="-20" dirty="0">
                <a:solidFill>
                  <a:srgbClr val="40ADC2"/>
                </a:solidFill>
                <a:latin typeface="Gotham Bold"/>
                <a:cs typeface="Gotham Bold"/>
              </a:rPr>
              <a:t>what </a:t>
            </a:r>
            <a:r>
              <a:rPr sz="1300" dirty="0">
                <a:solidFill>
                  <a:srgbClr val="40ADC2"/>
                </a:solidFill>
                <a:latin typeface="Gotham Bold"/>
                <a:cs typeface="Gotham Bold"/>
              </a:rPr>
              <a:t>you</a:t>
            </a:r>
            <a:r>
              <a:rPr sz="1300" spc="-35" dirty="0">
                <a:solidFill>
                  <a:srgbClr val="40ADC2"/>
                </a:solidFill>
                <a:latin typeface="Gotham Bold"/>
                <a:cs typeface="Gotham Bold"/>
              </a:rPr>
              <a:t> </a:t>
            </a:r>
            <a:r>
              <a:rPr sz="1300" dirty="0">
                <a:solidFill>
                  <a:srgbClr val="40ADC2"/>
                </a:solidFill>
                <a:latin typeface="Gotham Bold"/>
                <a:cs typeface="Gotham Bold"/>
              </a:rPr>
              <a:t>want</a:t>
            </a:r>
            <a:r>
              <a:rPr sz="1300" spc="-30" dirty="0">
                <a:solidFill>
                  <a:srgbClr val="40ADC2"/>
                </a:solidFill>
                <a:latin typeface="Gotham Bold"/>
                <a:cs typeface="Gotham Bold"/>
              </a:rPr>
              <a:t> </a:t>
            </a:r>
            <a:r>
              <a:rPr sz="1300" dirty="0">
                <a:solidFill>
                  <a:srgbClr val="40ADC2"/>
                </a:solidFill>
                <a:latin typeface="Gotham Bold"/>
                <a:cs typeface="Gotham Bold"/>
              </a:rPr>
              <a:t>to</a:t>
            </a:r>
            <a:r>
              <a:rPr sz="1300" spc="-30" dirty="0">
                <a:solidFill>
                  <a:srgbClr val="40ADC2"/>
                </a:solidFill>
                <a:latin typeface="Gotham Bold"/>
                <a:cs typeface="Gotham Bold"/>
              </a:rPr>
              <a:t> </a:t>
            </a:r>
            <a:r>
              <a:rPr sz="1300" dirty="0">
                <a:solidFill>
                  <a:srgbClr val="40ADC2"/>
                </a:solidFill>
                <a:latin typeface="Gotham Bold"/>
                <a:cs typeface="Gotham Bold"/>
              </a:rPr>
              <a:t>be</a:t>
            </a:r>
            <a:r>
              <a:rPr sz="1300" spc="-30" dirty="0">
                <a:solidFill>
                  <a:srgbClr val="40ADC2"/>
                </a:solidFill>
                <a:latin typeface="Gotham Bold"/>
                <a:cs typeface="Gotham Bold"/>
              </a:rPr>
              <a:t> </a:t>
            </a:r>
            <a:r>
              <a:rPr sz="1300" dirty="0">
                <a:solidFill>
                  <a:srgbClr val="40ADC2"/>
                </a:solidFill>
                <a:latin typeface="Gotham Bold"/>
                <a:cs typeface="Gotham Bold"/>
              </a:rPr>
              <a:t>good</a:t>
            </a:r>
            <a:r>
              <a:rPr sz="1300" spc="-35" dirty="0">
                <a:solidFill>
                  <a:srgbClr val="40ADC2"/>
                </a:solidFill>
                <a:latin typeface="Gotham Bold"/>
                <a:cs typeface="Gotham Bold"/>
              </a:rPr>
              <a:t> </a:t>
            </a:r>
            <a:r>
              <a:rPr sz="1300" spc="-25" dirty="0">
                <a:solidFill>
                  <a:srgbClr val="40ADC2"/>
                </a:solidFill>
                <a:latin typeface="Gotham Bold"/>
                <a:cs typeface="Gotham Bold"/>
              </a:rPr>
              <a:t>at</a:t>
            </a:r>
            <a:endParaRPr sz="1300">
              <a:latin typeface="Gotham Bold"/>
              <a:cs typeface="Gotham Bold"/>
            </a:endParaRPr>
          </a:p>
          <a:p>
            <a:pPr marL="12700" marR="5080">
              <a:lnSpc>
                <a:spcPct val="100000"/>
              </a:lnSpc>
              <a:spcBef>
                <a:spcPts val="635"/>
              </a:spcBef>
            </a:pP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Have</a:t>
            </a:r>
            <a:r>
              <a:rPr sz="1100" spc="-5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your</a:t>
            </a:r>
            <a:r>
              <a:rPr sz="1100" spc="-5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elevator</a:t>
            </a:r>
            <a:r>
              <a:rPr sz="1100" spc="-5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pitch</a:t>
            </a:r>
            <a:r>
              <a:rPr sz="1100" spc="-5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ready.</a:t>
            </a:r>
            <a:r>
              <a:rPr sz="1100" spc="-5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Doesn’t</a:t>
            </a:r>
            <a:r>
              <a:rPr sz="1100" spc="-5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have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to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be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perfect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–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just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an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understanding</a:t>
            </a:r>
            <a:r>
              <a:rPr sz="11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of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 what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you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can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offer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to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team.</a:t>
            </a:r>
            <a:r>
              <a:rPr sz="1100" spc="28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Can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you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turn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that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into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a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career?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Is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it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meaningful</a:t>
            </a:r>
            <a:r>
              <a:rPr sz="11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to</a:t>
            </a:r>
            <a:r>
              <a:rPr sz="1100" spc="-20" dirty="0">
                <a:solidFill>
                  <a:srgbClr val="FFFFFF"/>
                </a:solidFill>
                <a:latin typeface="Gotham Book"/>
                <a:cs typeface="Gotham Book"/>
              </a:rPr>
              <a:t> what </a:t>
            </a:r>
            <a:r>
              <a:rPr sz="1100" dirty="0">
                <a:solidFill>
                  <a:srgbClr val="FFFFFF"/>
                </a:solidFill>
                <a:latin typeface="Gotham Book"/>
                <a:cs typeface="Gotham Book"/>
              </a:rPr>
              <a:t>you’re</a:t>
            </a:r>
            <a:r>
              <a:rPr sz="1100" spc="-8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Gotham Book"/>
                <a:cs typeface="Gotham Book"/>
              </a:rPr>
              <a:t>applying?</a:t>
            </a:r>
            <a:endParaRPr sz="1100">
              <a:latin typeface="Gotham Book"/>
              <a:cs typeface="Gotham Book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57200" y="3689904"/>
            <a:ext cx="6858000" cy="5641340"/>
            <a:chOff x="457200" y="3689904"/>
            <a:chExt cx="6858000" cy="5641340"/>
          </a:xfrm>
        </p:grpSpPr>
        <p:sp>
          <p:nvSpPr>
            <p:cNvPr id="26" name="object 26"/>
            <p:cNvSpPr/>
            <p:nvPr/>
          </p:nvSpPr>
          <p:spPr>
            <a:xfrm>
              <a:off x="1249323" y="370006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62456" y="370006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75588" y="370006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88720" y="370006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01852" y="370006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14984" y="370006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28116" y="370006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41248" y="370006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54380" y="370006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67512" y="370006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802783" y="370006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715916" y="370006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629048" y="370006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542180" y="370006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455312" y="370006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368444" y="370006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281576" y="370006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194708" y="370006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107840" y="370006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20972" y="370006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802783" y="763995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4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715916" y="763995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4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629048" y="763995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4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542180" y="763995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4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455312" y="763995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4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368444" y="763995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4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281576" y="763995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4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194708" y="763995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4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107840" y="763995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4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020972" y="7639955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4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57200" y="9324340"/>
              <a:ext cx="6858000" cy="0"/>
            </a:xfrm>
            <a:custGeom>
              <a:avLst/>
              <a:gdLst/>
              <a:ahLst/>
              <a:cxnLst/>
              <a:rect l="l" t="t" r="r" b="b"/>
              <a:pathLst>
                <a:path w="6858000">
                  <a:moveTo>
                    <a:pt x="0" y="0"/>
                  </a:moveTo>
                  <a:lnTo>
                    <a:pt x="6858000" y="0"/>
                  </a:lnTo>
                </a:path>
              </a:pathLst>
            </a:custGeom>
            <a:ln w="12700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/>
              <a:t>CUSHMAN &amp; </a:t>
            </a:r>
            <a:r>
              <a:rPr spc="-20" dirty="0"/>
              <a:t>WAKEFIELD</a:t>
            </a:r>
          </a:p>
        </p:txBody>
      </p:sp>
      <p:sp>
        <p:nvSpPr>
          <p:cNvPr id="59" name="object 5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58" name="object 58"/>
          <p:cNvSpPr txBox="1"/>
          <p:nvPr/>
        </p:nvSpPr>
        <p:spPr>
          <a:xfrm>
            <a:off x="444500" y="9414762"/>
            <a:ext cx="1494790" cy="1625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00" dirty="0">
                <a:solidFill>
                  <a:srgbClr val="FFFFFF"/>
                </a:solidFill>
                <a:latin typeface="Gotham Book"/>
                <a:cs typeface="Gotham Book"/>
              </a:rPr>
              <a:t>CUSHMAN &amp; </a:t>
            </a:r>
            <a:r>
              <a:rPr sz="900" spc="-10" dirty="0">
                <a:solidFill>
                  <a:srgbClr val="FFFFFF"/>
                </a:solidFill>
                <a:latin typeface="Gotham Book"/>
                <a:cs typeface="Gotham Book"/>
              </a:rPr>
              <a:t>WAKEFIELD</a:t>
            </a:r>
            <a:endParaRPr sz="900">
              <a:latin typeface="Gotham Book"/>
              <a:cs typeface="Gotham Boo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9324340"/>
            <a:ext cx="6858000" cy="0"/>
          </a:xfrm>
          <a:custGeom>
            <a:avLst/>
            <a:gdLst/>
            <a:ahLst/>
            <a:cxnLst/>
            <a:rect l="l" t="t" r="r" b="b"/>
            <a:pathLst>
              <a:path w="6858000">
                <a:moveTo>
                  <a:pt x="0" y="0"/>
                </a:moveTo>
                <a:lnTo>
                  <a:pt x="6858000" y="0"/>
                </a:lnTo>
              </a:path>
            </a:pathLst>
          </a:custGeom>
          <a:ln w="12700">
            <a:solidFill>
              <a:srgbClr val="E300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500" y="484203"/>
            <a:ext cx="1639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7E8283"/>
                </a:solidFill>
                <a:latin typeface="Gotham Bold"/>
                <a:cs typeface="Gotham Bold"/>
              </a:rPr>
              <a:t>Field</a:t>
            </a:r>
            <a:r>
              <a:rPr sz="900" spc="-25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900" dirty="0">
                <a:solidFill>
                  <a:srgbClr val="7E8283"/>
                </a:solidFill>
                <a:latin typeface="Gotham Bold"/>
                <a:cs typeface="Gotham Bold"/>
              </a:rPr>
              <a:t>Manual</a:t>
            </a:r>
            <a:r>
              <a:rPr sz="900" spc="-20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900" dirty="0">
                <a:solidFill>
                  <a:srgbClr val="7E8283"/>
                </a:solidFill>
                <a:latin typeface="Gotham Bold"/>
                <a:cs typeface="Gotham Bold"/>
              </a:rPr>
              <a:t>to</a:t>
            </a:r>
            <a:r>
              <a:rPr sz="900" spc="-20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900" dirty="0">
                <a:solidFill>
                  <a:srgbClr val="7E8283"/>
                </a:solidFill>
                <a:latin typeface="Gotham Bold"/>
                <a:cs typeface="Gotham Bold"/>
              </a:rPr>
              <a:t>a</a:t>
            </a:r>
            <a:r>
              <a:rPr sz="900" spc="-25" dirty="0">
                <a:solidFill>
                  <a:srgbClr val="7E8283"/>
                </a:solidFill>
                <a:latin typeface="Gotham Bold"/>
                <a:cs typeface="Gotham Bold"/>
              </a:rPr>
              <a:t> </a:t>
            </a:r>
            <a:r>
              <a:rPr sz="900" spc="-10" dirty="0">
                <a:solidFill>
                  <a:srgbClr val="7E8283"/>
                </a:solidFill>
                <a:latin typeface="Gotham Bold"/>
                <a:cs typeface="Gotham Bold"/>
              </a:rPr>
              <a:t>Career</a:t>
            </a:r>
            <a:endParaRPr sz="900">
              <a:latin typeface="Gotham Bold"/>
              <a:cs typeface="Gotham Bold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7E8283"/>
                </a:solidFill>
                <a:latin typeface="Gotham Book"/>
                <a:cs typeface="Gotham Book"/>
              </a:rPr>
              <a:t>Post</a:t>
            </a:r>
            <a:r>
              <a:rPr sz="900" spc="-30" dirty="0">
                <a:solidFill>
                  <a:srgbClr val="7E8283"/>
                </a:solidFill>
                <a:latin typeface="Gotham Book"/>
                <a:cs typeface="Gotham Book"/>
              </a:rPr>
              <a:t> </a:t>
            </a:r>
            <a:r>
              <a:rPr sz="900" dirty="0">
                <a:solidFill>
                  <a:srgbClr val="7E8283"/>
                </a:solidFill>
                <a:latin typeface="Gotham Book"/>
                <a:cs typeface="Gotham Book"/>
              </a:rPr>
              <a:t>Military</a:t>
            </a:r>
            <a:r>
              <a:rPr sz="900" spc="-25" dirty="0">
                <a:solidFill>
                  <a:srgbClr val="7E8283"/>
                </a:solidFill>
                <a:latin typeface="Gotham Book"/>
                <a:cs typeface="Gotham Book"/>
              </a:rPr>
              <a:t> </a:t>
            </a:r>
            <a:r>
              <a:rPr sz="900" dirty="0">
                <a:solidFill>
                  <a:srgbClr val="7E8283"/>
                </a:solidFill>
                <a:latin typeface="Gotham Book"/>
                <a:cs typeface="Gotham Book"/>
              </a:rPr>
              <a:t>Job</a:t>
            </a:r>
            <a:r>
              <a:rPr sz="900" spc="-30" dirty="0">
                <a:solidFill>
                  <a:srgbClr val="7E8283"/>
                </a:solidFill>
                <a:latin typeface="Gotham Book"/>
                <a:cs typeface="Gotham Book"/>
              </a:rPr>
              <a:t> </a:t>
            </a:r>
            <a:r>
              <a:rPr sz="900" dirty="0">
                <a:solidFill>
                  <a:srgbClr val="7E8283"/>
                </a:solidFill>
                <a:latin typeface="Gotham Book"/>
                <a:cs typeface="Gotham Book"/>
              </a:rPr>
              <a:t>seeking</a:t>
            </a:r>
            <a:r>
              <a:rPr sz="900" spc="-25" dirty="0">
                <a:solidFill>
                  <a:srgbClr val="7E8283"/>
                </a:solidFill>
                <a:latin typeface="Gotham Book"/>
                <a:cs typeface="Gotham Book"/>
              </a:rPr>
              <a:t> 101</a:t>
            </a:r>
            <a:endParaRPr sz="900">
              <a:latin typeface="Gotham Book"/>
              <a:cs typeface="Gotham Boo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7351" y="457200"/>
            <a:ext cx="6779895" cy="7809230"/>
            <a:chOff x="457351" y="457200"/>
            <a:chExt cx="6779895" cy="7809230"/>
          </a:xfrm>
        </p:grpSpPr>
        <p:sp>
          <p:nvSpPr>
            <p:cNvPr id="5" name="object 5"/>
            <p:cNvSpPr/>
            <p:nvPr/>
          </p:nvSpPr>
          <p:spPr>
            <a:xfrm>
              <a:off x="6352560" y="457200"/>
              <a:ext cx="0" cy="400050"/>
            </a:xfrm>
            <a:custGeom>
              <a:avLst/>
              <a:gdLst/>
              <a:ahLst/>
              <a:cxnLst/>
              <a:rect l="l" t="t" r="r" b="b"/>
              <a:pathLst>
                <a:path h="400050">
                  <a:moveTo>
                    <a:pt x="0" y="0"/>
                  </a:moveTo>
                  <a:lnTo>
                    <a:pt x="0" y="399453"/>
                  </a:lnTo>
                </a:path>
              </a:pathLst>
            </a:custGeom>
            <a:ln w="16675">
              <a:solidFill>
                <a:srgbClr val="5357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4439" y="534140"/>
              <a:ext cx="322388" cy="23937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4521" y="585864"/>
              <a:ext cx="149903" cy="815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87932" y="587314"/>
              <a:ext cx="66687" cy="7885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3945" y="587314"/>
              <a:ext cx="70078" cy="7885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8039" y="694660"/>
              <a:ext cx="71755" cy="7885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739269" y="694549"/>
              <a:ext cx="353060" cy="79375"/>
            </a:xfrm>
            <a:custGeom>
              <a:avLst/>
              <a:gdLst/>
              <a:ahLst/>
              <a:cxnLst/>
              <a:rect l="l" t="t" r="r" b="b"/>
              <a:pathLst>
                <a:path w="353060" h="79375">
                  <a:moveTo>
                    <a:pt x="59512" y="63538"/>
                  </a:moveTo>
                  <a:lnTo>
                    <a:pt x="17233" y="63538"/>
                  </a:lnTo>
                  <a:lnTo>
                    <a:pt x="17233" y="46977"/>
                  </a:lnTo>
                  <a:lnTo>
                    <a:pt x="53886" y="46977"/>
                  </a:lnTo>
                  <a:lnTo>
                    <a:pt x="53886" y="31546"/>
                  </a:lnTo>
                  <a:lnTo>
                    <a:pt x="17233" y="31546"/>
                  </a:lnTo>
                  <a:lnTo>
                    <a:pt x="17233" y="15544"/>
                  </a:lnTo>
                  <a:lnTo>
                    <a:pt x="58953" y="15544"/>
                  </a:lnTo>
                  <a:lnTo>
                    <a:pt x="58953" y="114"/>
                  </a:lnTo>
                  <a:lnTo>
                    <a:pt x="0" y="114"/>
                  </a:lnTo>
                  <a:lnTo>
                    <a:pt x="0" y="78968"/>
                  </a:lnTo>
                  <a:lnTo>
                    <a:pt x="59512" y="78968"/>
                  </a:lnTo>
                  <a:lnTo>
                    <a:pt x="59512" y="63538"/>
                  </a:lnTo>
                  <a:close/>
                </a:path>
                <a:path w="353060" h="79375">
                  <a:moveTo>
                    <a:pt x="185000" y="114"/>
                  </a:moveTo>
                  <a:lnTo>
                    <a:pt x="167652" y="114"/>
                  </a:lnTo>
                  <a:lnTo>
                    <a:pt x="167652" y="78968"/>
                  </a:lnTo>
                  <a:lnTo>
                    <a:pt x="185000" y="78968"/>
                  </a:lnTo>
                  <a:lnTo>
                    <a:pt x="185000" y="114"/>
                  </a:lnTo>
                  <a:close/>
                </a:path>
                <a:path w="353060" h="79375">
                  <a:moveTo>
                    <a:pt x="270090" y="63423"/>
                  </a:moveTo>
                  <a:lnTo>
                    <a:pt x="227799" y="63423"/>
                  </a:lnTo>
                  <a:lnTo>
                    <a:pt x="227799" y="46863"/>
                  </a:lnTo>
                  <a:lnTo>
                    <a:pt x="264452" y="46863"/>
                  </a:lnTo>
                  <a:lnTo>
                    <a:pt x="264452" y="31432"/>
                  </a:lnTo>
                  <a:lnTo>
                    <a:pt x="227799" y="31432"/>
                  </a:lnTo>
                  <a:lnTo>
                    <a:pt x="227799" y="15430"/>
                  </a:lnTo>
                  <a:lnTo>
                    <a:pt x="269519" y="15430"/>
                  </a:lnTo>
                  <a:lnTo>
                    <a:pt x="269519" y="0"/>
                  </a:lnTo>
                  <a:lnTo>
                    <a:pt x="210566" y="0"/>
                  </a:lnTo>
                  <a:lnTo>
                    <a:pt x="210566" y="78854"/>
                  </a:lnTo>
                  <a:lnTo>
                    <a:pt x="270090" y="78854"/>
                  </a:lnTo>
                  <a:lnTo>
                    <a:pt x="270090" y="63423"/>
                  </a:lnTo>
                  <a:close/>
                </a:path>
                <a:path w="353060" h="79375">
                  <a:moveTo>
                    <a:pt x="352666" y="63195"/>
                  </a:moveTo>
                  <a:lnTo>
                    <a:pt x="313347" y="63195"/>
                  </a:lnTo>
                  <a:lnTo>
                    <a:pt x="313347" y="114"/>
                  </a:lnTo>
                  <a:lnTo>
                    <a:pt x="295998" y="114"/>
                  </a:lnTo>
                  <a:lnTo>
                    <a:pt x="295998" y="78968"/>
                  </a:lnTo>
                  <a:lnTo>
                    <a:pt x="352666" y="78968"/>
                  </a:lnTo>
                  <a:lnTo>
                    <a:pt x="352666" y="63195"/>
                  </a:lnTo>
                  <a:close/>
                </a:path>
              </a:pathLst>
            </a:custGeom>
            <a:solidFill>
              <a:srgbClr val="5357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2792" y="694660"/>
              <a:ext cx="72656" cy="788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0583" y="585866"/>
              <a:ext cx="73456" cy="8155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83107" y="587314"/>
              <a:ext cx="78295" cy="7885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0883" y="587311"/>
              <a:ext cx="83578" cy="7885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417985" y="694664"/>
              <a:ext cx="465455" cy="79375"/>
            </a:xfrm>
            <a:custGeom>
              <a:avLst/>
              <a:gdLst/>
              <a:ahLst/>
              <a:cxnLst/>
              <a:rect l="l" t="t" r="r" b="b"/>
              <a:pathLst>
                <a:path w="465454" h="79375">
                  <a:moveTo>
                    <a:pt x="126974" y="0"/>
                  </a:moveTo>
                  <a:lnTo>
                    <a:pt x="108407" y="0"/>
                  </a:lnTo>
                  <a:lnTo>
                    <a:pt x="90131" y="54927"/>
                  </a:lnTo>
                  <a:lnTo>
                    <a:pt x="71856" y="0"/>
                  </a:lnTo>
                  <a:lnTo>
                    <a:pt x="55105" y="0"/>
                  </a:lnTo>
                  <a:lnTo>
                    <a:pt x="36842" y="54927"/>
                  </a:lnTo>
                  <a:lnTo>
                    <a:pt x="18567" y="0"/>
                  </a:lnTo>
                  <a:lnTo>
                    <a:pt x="0" y="0"/>
                  </a:lnTo>
                  <a:lnTo>
                    <a:pt x="28422" y="78854"/>
                  </a:lnTo>
                  <a:lnTo>
                    <a:pt x="45656" y="78854"/>
                  </a:lnTo>
                  <a:lnTo>
                    <a:pt x="63487" y="24714"/>
                  </a:lnTo>
                  <a:lnTo>
                    <a:pt x="81318" y="78854"/>
                  </a:lnTo>
                  <a:lnTo>
                    <a:pt x="98552" y="78854"/>
                  </a:lnTo>
                  <a:lnTo>
                    <a:pt x="126974" y="0"/>
                  </a:lnTo>
                  <a:close/>
                </a:path>
                <a:path w="465454" h="79375">
                  <a:moveTo>
                    <a:pt x="210566" y="78854"/>
                  </a:moveTo>
                  <a:lnTo>
                    <a:pt x="203047" y="61175"/>
                  </a:lnTo>
                  <a:lnTo>
                    <a:pt x="196519" y="45847"/>
                  </a:lnTo>
                  <a:lnTo>
                    <a:pt x="185635" y="20281"/>
                  </a:lnTo>
                  <a:lnTo>
                    <a:pt x="179019" y="4749"/>
                  </a:lnTo>
                  <a:lnTo>
                    <a:pt x="179019" y="45847"/>
                  </a:lnTo>
                  <a:lnTo>
                    <a:pt x="158064" y="45847"/>
                  </a:lnTo>
                  <a:lnTo>
                    <a:pt x="168541" y="20281"/>
                  </a:lnTo>
                  <a:lnTo>
                    <a:pt x="179019" y="45847"/>
                  </a:lnTo>
                  <a:lnTo>
                    <a:pt x="179019" y="4749"/>
                  </a:lnTo>
                  <a:lnTo>
                    <a:pt x="176999" y="0"/>
                  </a:lnTo>
                  <a:lnTo>
                    <a:pt x="160528" y="0"/>
                  </a:lnTo>
                  <a:lnTo>
                    <a:pt x="126974" y="78854"/>
                  </a:lnTo>
                  <a:lnTo>
                    <a:pt x="144653" y="78854"/>
                  </a:lnTo>
                  <a:lnTo>
                    <a:pt x="151866" y="61175"/>
                  </a:lnTo>
                  <a:lnTo>
                    <a:pt x="185216" y="61175"/>
                  </a:lnTo>
                  <a:lnTo>
                    <a:pt x="192417" y="78854"/>
                  </a:lnTo>
                  <a:lnTo>
                    <a:pt x="210566" y="78854"/>
                  </a:lnTo>
                  <a:close/>
                </a:path>
                <a:path w="465454" h="79375">
                  <a:moveTo>
                    <a:pt x="465277" y="0"/>
                  </a:moveTo>
                  <a:lnTo>
                    <a:pt x="405193" y="0"/>
                  </a:lnTo>
                  <a:lnTo>
                    <a:pt x="405193" y="78854"/>
                  </a:lnTo>
                  <a:lnTo>
                    <a:pt x="422541" y="78854"/>
                  </a:lnTo>
                  <a:lnTo>
                    <a:pt x="422541" y="48336"/>
                  </a:lnTo>
                  <a:lnTo>
                    <a:pt x="459651" y="48336"/>
                  </a:lnTo>
                  <a:lnTo>
                    <a:pt x="459651" y="32562"/>
                  </a:lnTo>
                  <a:lnTo>
                    <a:pt x="422541" y="32562"/>
                  </a:lnTo>
                  <a:lnTo>
                    <a:pt x="422541" y="15773"/>
                  </a:lnTo>
                  <a:lnTo>
                    <a:pt x="465277" y="15773"/>
                  </a:lnTo>
                  <a:lnTo>
                    <a:pt x="465277" y="0"/>
                  </a:lnTo>
                  <a:close/>
                </a:path>
              </a:pathLst>
            </a:custGeom>
            <a:solidFill>
              <a:srgbClr val="5357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7017" y="585853"/>
              <a:ext cx="74955" cy="8177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4612" y="526757"/>
              <a:ext cx="712495" cy="26414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82587" y="2524137"/>
              <a:ext cx="494665" cy="5742305"/>
            </a:xfrm>
            <a:custGeom>
              <a:avLst/>
              <a:gdLst/>
              <a:ahLst/>
              <a:cxnLst/>
              <a:rect l="l" t="t" r="r" b="b"/>
              <a:pathLst>
                <a:path w="494665" h="5742305">
                  <a:moveTo>
                    <a:pt x="494245" y="5425910"/>
                  </a:moveTo>
                  <a:lnTo>
                    <a:pt x="489559" y="5401830"/>
                  </a:lnTo>
                  <a:lnTo>
                    <a:pt x="475513" y="5380672"/>
                  </a:lnTo>
                  <a:lnTo>
                    <a:pt x="454342" y="5366613"/>
                  </a:lnTo>
                  <a:lnTo>
                    <a:pt x="430276" y="5361940"/>
                  </a:lnTo>
                  <a:lnTo>
                    <a:pt x="406196" y="5366613"/>
                  </a:lnTo>
                  <a:lnTo>
                    <a:pt x="385038" y="5380672"/>
                  </a:lnTo>
                  <a:lnTo>
                    <a:pt x="178092" y="5587631"/>
                  </a:lnTo>
                  <a:lnTo>
                    <a:pt x="109220" y="5518772"/>
                  </a:lnTo>
                  <a:lnTo>
                    <a:pt x="63982" y="5500027"/>
                  </a:lnTo>
                  <a:lnTo>
                    <a:pt x="18745" y="5518772"/>
                  </a:lnTo>
                  <a:lnTo>
                    <a:pt x="0" y="5564009"/>
                  </a:lnTo>
                  <a:lnTo>
                    <a:pt x="4686" y="5588076"/>
                  </a:lnTo>
                  <a:lnTo>
                    <a:pt x="132816" y="5723318"/>
                  </a:lnTo>
                  <a:lnTo>
                    <a:pt x="178092" y="5742051"/>
                  </a:lnTo>
                  <a:lnTo>
                    <a:pt x="190309" y="5740882"/>
                  </a:lnTo>
                  <a:lnTo>
                    <a:pt x="475513" y="5471147"/>
                  </a:lnTo>
                  <a:lnTo>
                    <a:pt x="489559" y="5449989"/>
                  </a:lnTo>
                  <a:lnTo>
                    <a:pt x="494245" y="5425910"/>
                  </a:lnTo>
                  <a:close/>
                </a:path>
                <a:path w="494665" h="5742305">
                  <a:moveTo>
                    <a:pt x="494245" y="4359110"/>
                  </a:moveTo>
                  <a:lnTo>
                    <a:pt x="489559" y="4335030"/>
                  </a:lnTo>
                  <a:lnTo>
                    <a:pt x="475513" y="4313872"/>
                  </a:lnTo>
                  <a:lnTo>
                    <a:pt x="454342" y="4299813"/>
                  </a:lnTo>
                  <a:lnTo>
                    <a:pt x="430276" y="4295140"/>
                  </a:lnTo>
                  <a:lnTo>
                    <a:pt x="406196" y="4299813"/>
                  </a:lnTo>
                  <a:lnTo>
                    <a:pt x="385038" y="4313872"/>
                  </a:lnTo>
                  <a:lnTo>
                    <a:pt x="178092" y="4520831"/>
                  </a:lnTo>
                  <a:lnTo>
                    <a:pt x="109220" y="4451972"/>
                  </a:lnTo>
                  <a:lnTo>
                    <a:pt x="63982" y="4433227"/>
                  </a:lnTo>
                  <a:lnTo>
                    <a:pt x="18745" y="4451972"/>
                  </a:lnTo>
                  <a:lnTo>
                    <a:pt x="0" y="4497209"/>
                  </a:lnTo>
                  <a:lnTo>
                    <a:pt x="4686" y="4521276"/>
                  </a:lnTo>
                  <a:lnTo>
                    <a:pt x="132816" y="4656518"/>
                  </a:lnTo>
                  <a:lnTo>
                    <a:pt x="178092" y="4675251"/>
                  </a:lnTo>
                  <a:lnTo>
                    <a:pt x="190309" y="4674082"/>
                  </a:lnTo>
                  <a:lnTo>
                    <a:pt x="475513" y="4404347"/>
                  </a:lnTo>
                  <a:lnTo>
                    <a:pt x="489559" y="4383189"/>
                  </a:lnTo>
                  <a:lnTo>
                    <a:pt x="494245" y="4359110"/>
                  </a:lnTo>
                  <a:close/>
                </a:path>
                <a:path w="494665" h="5742305">
                  <a:moveTo>
                    <a:pt x="494245" y="3292310"/>
                  </a:moveTo>
                  <a:lnTo>
                    <a:pt x="489559" y="3268230"/>
                  </a:lnTo>
                  <a:lnTo>
                    <a:pt x="475513" y="3247072"/>
                  </a:lnTo>
                  <a:lnTo>
                    <a:pt x="454342" y="3233013"/>
                  </a:lnTo>
                  <a:lnTo>
                    <a:pt x="430276" y="3228340"/>
                  </a:lnTo>
                  <a:lnTo>
                    <a:pt x="406196" y="3233013"/>
                  </a:lnTo>
                  <a:lnTo>
                    <a:pt x="385038" y="3247072"/>
                  </a:lnTo>
                  <a:lnTo>
                    <a:pt x="178092" y="3454031"/>
                  </a:lnTo>
                  <a:lnTo>
                    <a:pt x="109220" y="3385172"/>
                  </a:lnTo>
                  <a:lnTo>
                    <a:pt x="63982" y="3366427"/>
                  </a:lnTo>
                  <a:lnTo>
                    <a:pt x="18745" y="3385172"/>
                  </a:lnTo>
                  <a:lnTo>
                    <a:pt x="0" y="3430409"/>
                  </a:lnTo>
                  <a:lnTo>
                    <a:pt x="4686" y="3454476"/>
                  </a:lnTo>
                  <a:lnTo>
                    <a:pt x="132816" y="3589718"/>
                  </a:lnTo>
                  <a:lnTo>
                    <a:pt x="178092" y="3608451"/>
                  </a:lnTo>
                  <a:lnTo>
                    <a:pt x="190309" y="3607282"/>
                  </a:lnTo>
                  <a:lnTo>
                    <a:pt x="475513" y="3337547"/>
                  </a:lnTo>
                  <a:lnTo>
                    <a:pt x="489559" y="3316389"/>
                  </a:lnTo>
                  <a:lnTo>
                    <a:pt x="494245" y="3292310"/>
                  </a:lnTo>
                  <a:close/>
                </a:path>
                <a:path w="494665" h="5742305">
                  <a:moveTo>
                    <a:pt x="494245" y="2294725"/>
                  </a:moveTo>
                  <a:lnTo>
                    <a:pt x="489559" y="2270645"/>
                  </a:lnTo>
                  <a:lnTo>
                    <a:pt x="475513" y="2249487"/>
                  </a:lnTo>
                  <a:lnTo>
                    <a:pt x="454342" y="2235428"/>
                  </a:lnTo>
                  <a:lnTo>
                    <a:pt x="430276" y="2230755"/>
                  </a:lnTo>
                  <a:lnTo>
                    <a:pt x="406196" y="2235428"/>
                  </a:lnTo>
                  <a:lnTo>
                    <a:pt x="385038" y="2249487"/>
                  </a:lnTo>
                  <a:lnTo>
                    <a:pt x="178092" y="2456446"/>
                  </a:lnTo>
                  <a:lnTo>
                    <a:pt x="109220" y="2387587"/>
                  </a:lnTo>
                  <a:lnTo>
                    <a:pt x="63982" y="2368842"/>
                  </a:lnTo>
                  <a:lnTo>
                    <a:pt x="18745" y="2387587"/>
                  </a:lnTo>
                  <a:lnTo>
                    <a:pt x="0" y="2432824"/>
                  </a:lnTo>
                  <a:lnTo>
                    <a:pt x="4686" y="2456891"/>
                  </a:lnTo>
                  <a:lnTo>
                    <a:pt x="132816" y="2592133"/>
                  </a:lnTo>
                  <a:lnTo>
                    <a:pt x="178092" y="2610866"/>
                  </a:lnTo>
                  <a:lnTo>
                    <a:pt x="190309" y="2609697"/>
                  </a:lnTo>
                  <a:lnTo>
                    <a:pt x="475513" y="2339962"/>
                  </a:lnTo>
                  <a:lnTo>
                    <a:pt x="489559" y="2318804"/>
                  </a:lnTo>
                  <a:lnTo>
                    <a:pt x="494245" y="2294725"/>
                  </a:lnTo>
                  <a:close/>
                </a:path>
                <a:path w="494665" h="5742305">
                  <a:moveTo>
                    <a:pt x="494245" y="1158709"/>
                  </a:moveTo>
                  <a:lnTo>
                    <a:pt x="489559" y="1134630"/>
                  </a:lnTo>
                  <a:lnTo>
                    <a:pt x="475513" y="1113472"/>
                  </a:lnTo>
                  <a:lnTo>
                    <a:pt x="454342" y="1099413"/>
                  </a:lnTo>
                  <a:lnTo>
                    <a:pt x="430276" y="1094740"/>
                  </a:lnTo>
                  <a:lnTo>
                    <a:pt x="406196" y="1099413"/>
                  </a:lnTo>
                  <a:lnTo>
                    <a:pt x="385038" y="1113472"/>
                  </a:lnTo>
                  <a:lnTo>
                    <a:pt x="178092" y="1320431"/>
                  </a:lnTo>
                  <a:lnTo>
                    <a:pt x="109220" y="1251572"/>
                  </a:lnTo>
                  <a:lnTo>
                    <a:pt x="63982" y="1232827"/>
                  </a:lnTo>
                  <a:lnTo>
                    <a:pt x="18745" y="1251572"/>
                  </a:lnTo>
                  <a:lnTo>
                    <a:pt x="0" y="1296809"/>
                  </a:lnTo>
                  <a:lnTo>
                    <a:pt x="4686" y="1320876"/>
                  </a:lnTo>
                  <a:lnTo>
                    <a:pt x="132816" y="1456118"/>
                  </a:lnTo>
                  <a:lnTo>
                    <a:pt x="178092" y="1474851"/>
                  </a:lnTo>
                  <a:lnTo>
                    <a:pt x="190309" y="1473682"/>
                  </a:lnTo>
                  <a:lnTo>
                    <a:pt x="475513" y="1203947"/>
                  </a:lnTo>
                  <a:lnTo>
                    <a:pt x="489559" y="1182789"/>
                  </a:lnTo>
                  <a:lnTo>
                    <a:pt x="494245" y="1158709"/>
                  </a:lnTo>
                  <a:close/>
                </a:path>
                <a:path w="494665" h="5742305">
                  <a:moveTo>
                    <a:pt x="494245" y="63969"/>
                  </a:moveTo>
                  <a:lnTo>
                    <a:pt x="489559" y="39890"/>
                  </a:lnTo>
                  <a:lnTo>
                    <a:pt x="475513" y="18732"/>
                  </a:lnTo>
                  <a:lnTo>
                    <a:pt x="454342" y="4686"/>
                  </a:lnTo>
                  <a:lnTo>
                    <a:pt x="430276" y="0"/>
                  </a:lnTo>
                  <a:lnTo>
                    <a:pt x="406196" y="4686"/>
                  </a:lnTo>
                  <a:lnTo>
                    <a:pt x="385038" y="18732"/>
                  </a:lnTo>
                  <a:lnTo>
                    <a:pt x="178092" y="225691"/>
                  </a:lnTo>
                  <a:lnTo>
                    <a:pt x="109220" y="156832"/>
                  </a:lnTo>
                  <a:lnTo>
                    <a:pt x="63982" y="138087"/>
                  </a:lnTo>
                  <a:lnTo>
                    <a:pt x="18745" y="156832"/>
                  </a:lnTo>
                  <a:lnTo>
                    <a:pt x="0" y="202069"/>
                  </a:lnTo>
                  <a:lnTo>
                    <a:pt x="4686" y="226136"/>
                  </a:lnTo>
                  <a:lnTo>
                    <a:pt x="132816" y="361378"/>
                  </a:lnTo>
                  <a:lnTo>
                    <a:pt x="178092" y="380111"/>
                  </a:lnTo>
                  <a:lnTo>
                    <a:pt x="190309" y="378942"/>
                  </a:lnTo>
                  <a:lnTo>
                    <a:pt x="475513" y="109207"/>
                  </a:lnTo>
                  <a:lnTo>
                    <a:pt x="489559" y="88049"/>
                  </a:lnTo>
                  <a:lnTo>
                    <a:pt x="494245" y="63969"/>
                  </a:lnTo>
                  <a:close/>
                </a:path>
              </a:pathLst>
            </a:custGeom>
            <a:solidFill>
              <a:srgbClr val="0092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44327" y="2524137"/>
              <a:ext cx="380365" cy="4675505"/>
            </a:xfrm>
            <a:custGeom>
              <a:avLst/>
              <a:gdLst/>
              <a:ahLst/>
              <a:cxnLst/>
              <a:rect l="l" t="t" r="r" b="b"/>
              <a:pathLst>
                <a:path w="380364" h="4675505">
                  <a:moveTo>
                    <a:pt x="380123" y="4359110"/>
                  </a:moveTo>
                  <a:lnTo>
                    <a:pt x="375437" y="4335030"/>
                  </a:lnTo>
                  <a:lnTo>
                    <a:pt x="361391" y="4313872"/>
                  </a:lnTo>
                  <a:lnTo>
                    <a:pt x="340220" y="4299826"/>
                  </a:lnTo>
                  <a:lnTo>
                    <a:pt x="316153" y="4295140"/>
                  </a:lnTo>
                  <a:lnTo>
                    <a:pt x="292074" y="4299826"/>
                  </a:lnTo>
                  <a:lnTo>
                    <a:pt x="270916" y="4313872"/>
                  </a:lnTo>
                  <a:lnTo>
                    <a:pt x="190068" y="4394720"/>
                  </a:lnTo>
                  <a:lnTo>
                    <a:pt x="109220" y="4313872"/>
                  </a:lnTo>
                  <a:lnTo>
                    <a:pt x="88049" y="4299826"/>
                  </a:lnTo>
                  <a:lnTo>
                    <a:pt x="63982" y="4295140"/>
                  </a:lnTo>
                  <a:lnTo>
                    <a:pt x="39903" y="4299826"/>
                  </a:lnTo>
                  <a:lnTo>
                    <a:pt x="18745" y="4313872"/>
                  </a:lnTo>
                  <a:lnTo>
                    <a:pt x="4686" y="4335030"/>
                  </a:lnTo>
                  <a:lnTo>
                    <a:pt x="0" y="4359110"/>
                  </a:lnTo>
                  <a:lnTo>
                    <a:pt x="4686" y="4383189"/>
                  </a:lnTo>
                  <a:lnTo>
                    <a:pt x="18745" y="4404347"/>
                  </a:lnTo>
                  <a:lnTo>
                    <a:pt x="99593" y="4485195"/>
                  </a:lnTo>
                  <a:lnTo>
                    <a:pt x="18745" y="4566043"/>
                  </a:lnTo>
                  <a:lnTo>
                    <a:pt x="4686" y="4587202"/>
                  </a:lnTo>
                  <a:lnTo>
                    <a:pt x="0" y="4611281"/>
                  </a:lnTo>
                  <a:lnTo>
                    <a:pt x="4686" y="4635347"/>
                  </a:lnTo>
                  <a:lnTo>
                    <a:pt x="18745" y="4656518"/>
                  </a:lnTo>
                  <a:lnTo>
                    <a:pt x="39903" y="4670564"/>
                  </a:lnTo>
                  <a:lnTo>
                    <a:pt x="63982" y="4675251"/>
                  </a:lnTo>
                  <a:lnTo>
                    <a:pt x="88049" y="4670564"/>
                  </a:lnTo>
                  <a:lnTo>
                    <a:pt x="109220" y="4656518"/>
                  </a:lnTo>
                  <a:lnTo>
                    <a:pt x="190068" y="4575670"/>
                  </a:lnTo>
                  <a:lnTo>
                    <a:pt x="270916" y="4656518"/>
                  </a:lnTo>
                  <a:lnTo>
                    <a:pt x="292074" y="4670564"/>
                  </a:lnTo>
                  <a:lnTo>
                    <a:pt x="316153" y="4675251"/>
                  </a:lnTo>
                  <a:lnTo>
                    <a:pt x="340220" y="4670564"/>
                  </a:lnTo>
                  <a:lnTo>
                    <a:pt x="361391" y="4656518"/>
                  </a:lnTo>
                  <a:lnTo>
                    <a:pt x="375437" y="4635347"/>
                  </a:lnTo>
                  <a:lnTo>
                    <a:pt x="380123" y="4611281"/>
                  </a:lnTo>
                  <a:lnTo>
                    <a:pt x="375437" y="4587202"/>
                  </a:lnTo>
                  <a:lnTo>
                    <a:pt x="367779" y="4575670"/>
                  </a:lnTo>
                  <a:lnTo>
                    <a:pt x="361391" y="4566043"/>
                  </a:lnTo>
                  <a:lnTo>
                    <a:pt x="280543" y="4485195"/>
                  </a:lnTo>
                  <a:lnTo>
                    <a:pt x="361391" y="4404347"/>
                  </a:lnTo>
                  <a:lnTo>
                    <a:pt x="367779" y="4394720"/>
                  </a:lnTo>
                  <a:lnTo>
                    <a:pt x="375437" y="4383189"/>
                  </a:lnTo>
                  <a:lnTo>
                    <a:pt x="380123" y="4359110"/>
                  </a:lnTo>
                  <a:close/>
                </a:path>
                <a:path w="380364" h="4675505">
                  <a:moveTo>
                    <a:pt x="380123" y="3292310"/>
                  </a:moveTo>
                  <a:lnTo>
                    <a:pt x="375437" y="3268230"/>
                  </a:lnTo>
                  <a:lnTo>
                    <a:pt x="361391" y="3247072"/>
                  </a:lnTo>
                  <a:lnTo>
                    <a:pt x="340220" y="3233026"/>
                  </a:lnTo>
                  <a:lnTo>
                    <a:pt x="316153" y="3228340"/>
                  </a:lnTo>
                  <a:lnTo>
                    <a:pt x="292074" y="3233026"/>
                  </a:lnTo>
                  <a:lnTo>
                    <a:pt x="270916" y="3247072"/>
                  </a:lnTo>
                  <a:lnTo>
                    <a:pt x="190068" y="3327920"/>
                  </a:lnTo>
                  <a:lnTo>
                    <a:pt x="109220" y="3247072"/>
                  </a:lnTo>
                  <a:lnTo>
                    <a:pt x="88049" y="3233026"/>
                  </a:lnTo>
                  <a:lnTo>
                    <a:pt x="63982" y="3228340"/>
                  </a:lnTo>
                  <a:lnTo>
                    <a:pt x="39903" y="3233026"/>
                  </a:lnTo>
                  <a:lnTo>
                    <a:pt x="18745" y="3247072"/>
                  </a:lnTo>
                  <a:lnTo>
                    <a:pt x="4686" y="3268230"/>
                  </a:lnTo>
                  <a:lnTo>
                    <a:pt x="0" y="3292310"/>
                  </a:lnTo>
                  <a:lnTo>
                    <a:pt x="4686" y="3316389"/>
                  </a:lnTo>
                  <a:lnTo>
                    <a:pt x="18745" y="3337547"/>
                  </a:lnTo>
                  <a:lnTo>
                    <a:pt x="99593" y="3418395"/>
                  </a:lnTo>
                  <a:lnTo>
                    <a:pt x="18745" y="3499243"/>
                  </a:lnTo>
                  <a:lnTo>
                    <a:pt x="4686" y="3520402"/>
                  </a:lnTo>
                  <a:lnTo>
                    <a:pt x="0" y="3544481"/>
                  </a:lnTo>
                  <a:lnTo>
                    <a:pt x="4686" y="3568547"/>
                  </a:lnTo>
                  <a:lnTo>
                    <a:pt x="18745" y="3589718"/>
                  </a:lnTo>
                  <a:lnTo>
                    <a:pt x="39903" y="3603764"/>
                  </a:lnTo>
                  <a:lnTo>
                    <a:pt x="63982" y="3608451"/>
                  </a:lnTo>
                  <a:lnTo>
                    <a:pt x="88049" y="3603764"/>
                  </a:lnTo>
                  <a:lnTo>
                    <a:pt x="109220" y="3589718"/>
                  </a:lnTo>
                  <a:lnTo>
                    <a:pt x="190068" y="3508870"/>
                  </a:lnTo>
                  <a:lnTo>
                    <a:pt x="270916" y="3589718"/>
                  </a:lnTo>
                  <a:lnTo>
                    <a:pt x="292074" y="3603764"/>
                  </a:lnTo>
                  <a:lnTo>
                    <a:pt x="316153" y="3608451"/>
                  </a:lnTo>
                  <a:lnTo>
                    <a:pt x="340220" y="3603764"/>
                  </a:lnTo>
                  <a:lnTo>
                    <a:pt x="361391" y="3589718"/>
                  </a:lnTo>
                  <a:lnTo>
                    <a:pt x="375437" y="3568547"/>
                  </a:lnTo>
                  <a:lnTo>
                    <a:pt x="380123" y="3544481"/>
                  </a:lnTo>
                  <a:lnTo>
                    <a:pt x="375437" y="3520402"/>
                  </a:lnTo>
                  <a:lnTo>
                    <a:pt x="367779" y="3508870"/>
                  </a:lnTo>
                  <a:lnTo>
                    <a:pt x="361391" y="3499243"/>
                  </a:lnTo>
                  <a:lnTo>
                    <a:pt x="280543" y="3418395"/>
                  </a:lnTo>
                  <a:lnTo>
                    <a:pt x="361391" y="3337547"/>
                  </a:lnTo>
                  <a:lnTo>
                    <a:pt x="367779" y="3327920"/>
                  </a:lnTo>
                  <a:lnTo>
                    <a:pt x="375437" y="3316389"/>
                  </a:lnTo>
                  <a:lnTo>
                    <a:pt x="380123" y="3292310"/>
                  </a:lnTo>
                  <a:close/>
                </a:path>
                <a:path w="380364" h="4675505">
                  <a:moveTo>
                    <a:pt x="380123" y="2225510"/>
                  </a:moveTo>
                  <a:lnTo>
                    <a:pt x="375437" y="2201430"/>
                  </a:lnTo>
                  <a:lnTo>
                    <a:pt x="361391" y="2180272"/>
                  </a:lnTo>
                  <a:lnTo>
                    <a:pt x="340220" y="2166213"/>
                  </a:lnTo>
                  <a:lnTo>
                    <a:pt x="316153" y="2161540"/>
                  </a:lnTo>
                  <a:lnTo>
                    <a:pt x="292074" y="2166213"/>
                  </a:lnTo>
                  <a:lnTo>
                    <a:pt x="270916" y="2180272"/>
                  </a:lnTo>
                  <a:lnTo>
                    <a:pt x="190068" y="2261120"/>
                  </a:lnTo>
                  <a:lnTo>
                    <a:pt x="109220" y="2180272"/>
                  </a:lnTo>
                  <a:lnTo>
                    <a:pt x="88049" y="2166213"/>
                  </a:lnTo>
                  <a:lnTo>
                    <a:pt x="63982" y="2161540"/>
                  </a:lnTo>
                  <a:lnTo>
                    <a:pt x="39903" y="2166213"/>
                  </a:lnTo>
                  <a:lnTo>
                    <a:pt x="18745" y="2180272"/>
                  </a:lnTo>
                  <a:lnTo>
                    <a:pt x="4686" y="2201430"/>
                  </a:lnTo>
                  <a:lnTo>
                    <a:pt x="0" y="2225510"/>
                  </a:lnTo>
                  <a:lnTo>
                    <a:pt x="4686" y="2249589"/>
                  </a:lnTo>
                  <a:lnTo>
                    <a:pt x="18745" y="2270747"/>
                  </a:lnTo>
                  <a:lnTo>
                    <a:pt x="99593" y="2351595"/>
                  </a:lnTo>
                  <a:lnTo>
                    <a:pt x="18745" y="2432443"/>
                  </a:lnTo>
                  <a:lnTo>
                    <a:pt x="4686" y="2453602"/>
                  </a:lnTo>
                  <a:lnTo>
                    <a:pt x="0" y="2477681"/>
                  </a:lnTo>
                  <a:lnTo>
                    <a:pt x="4686" y="2501760"/>
                  </a:lnTo>
                  <a:lnTo>
                    <a:pt x="18745" y="2522918"/>
                  </a:lnTo>
                  <a:lnTo>
                    <a:pt x="39903" y="2536964"/>
                  </a:lnTo>
                  <a:lnTo>
                    <a:pt x="63982" y="2541651"/>
                  </a:lnTo>
                  <a:lnTo>
                    <a:pt x="88049" y="2536964"/>
                  </a:lnTo>
                  <a:lnTo>
                    <a:pt x="109220" y="2522918"/>
                  </a:lnTo>
                  <a:lnTo>
                    <a:pt x="190068" y="2442070"/>
                  </a:lnTo>
                  <a:lnTo>
                    <a:pt x="270916" y="2522918"/>
                  </a:lnTo>
                  <a:lnTo>
                    <a:pt x="292074" y="2536964"/>
                  </a:lnTo>
                  <a:lnTo>
                    <a:pt x="316153" y="2541651"/>
                  </a:lnTo>
                  <a:lnTo>
                    <a:pt x="340220" y="2536964"/>
                  </a:lnTo>
                  <a:lnTo>
                    <a:pt x="361391" y="2522918"/>
                  </a:lnTo>
                  <a:lnTo>
                    <a:pt x="375437" y="2501760"/>
                  </a:lnTo>
                  <a:lnTo>
                    <a:pt x="380123" y="2477681"/>
                  </a:lnTo>
                  <a:lnTo>
                    <a:pt x="375437" y="2453602"/>
                  </a:lnTo>
                  <a:lnTo>
                    <a:pt x="367779" y="2442070"/>
                  </a:lnTo>
                  <a:lnTo>
                    <a:pt x="361391" y="2432443"/>
                  </a:lnTo>
                  <a:lnTo>
                    <a:pt x="280543" y="2351595"/>
                  </a:lnTo>
                  <a:lnTo>
                    <a:pt x="361391" y="2270747"/>
                  </a:lnTo>
                  <a:lnTo>
                    <a:pt x="367779" y="2261120"/>
                  </a:lnTo>
                  <a:lnTo>
                    <a:pt x="375437" y="2249589"/>
                  </a:lnTo>
                  <a:lnTo>
                    <a:pt x="380123" y="2225510"/>
                  </a:lnTo>
                  <a:close/>
                </a:path>
                <a:path w="380364" h="4675505">
                  <a:moveTo>
                    <a:pt x="380123" y="1158709"/>
                  </a:moveTo>
                  <a:lnTo>
                    <a:pt x="375437" y="1134630"/>
                  </a:lnTo>
                  <a:lnTo>
                    <a:pt x="361391" y="1113472"/>
                  </a:lnTo>
                  <a:lnTo>
                    <a:pt x="340220" y="1099413"/>
                  </a:lnTo>
                  <a:lnTo>
                    <a:pt x="316153" y="1094740"/>
                  </a:lnTo>
                  <a:lnTo>
                    <a:pt x="292074" y="1099413"/>
                  </a:lnTo>
                  <a:lnTo>
                    <a:pt x="270916" y="1113472"/>
                  </a:lnTo>
                  <a:lnTo>
                    <a:pt x="190068" y="1194320"/>
                  </a:lnTo>
                  <a:lnTo>
                    <a:pt x="109220" y="1113472"/>
                  </a:lnTo>
                  <a:lnTo>
                    <a:pt x="88049" y="1099413"/>
                  </a:lnTo>
                  <a:lnTo>
                    <a:pt x="63982" y="1094740"/>
                  </a:lnTo>
                  <a:lnTo>
                    <a:pt x="39903" y="1099413"/>
                  </a:lnTo>
                  <a:lnTo>
                    <a:pt x="18745" y="1113472"/>
                  </a:lnTo>
                  <a:lnTo>
                    <a:pt x="4686" y="1134630"/>
                  </a:lnTo>
                  <a:lnTo>
                    <a:pt x="0" y="1158709"/>
                  </a:lnTo>
                  <a:lnTo>
                    <a:pt x="4686" y="1182789"/>
                  </a:lnTo>
                  <a:lnTo>
                    <a:pt x="18745" y="1203947"/>
                  </a:lnTo>
                  <a:lnTo>
                    <a:pt x="99593" y="1284795"/>
                  </a:lnTo>
                  <a:lnTo>
                    <a:pt x="18745" y="1365643"/>
                  </a:lnTo>
                  <a:lnTo>
                    <a:pt x="4686" y="1386801"/>
                  </a:lnTo>
                  <a:lnTo>
                    <a:pt x="0" y="1410881"/>
                  </a:lnTo>
                  <a:lnTo>
                    <a:pt x="4686" y="1434947"/>
                  </a:lnTo>
                  <a:lnTo>
                    <a:pt x="18745" y="1456118"/>
                  </a:lnTo>
                  <a:lnTo>
                    <a:pt x="39903" y="1470164"/>
                  </a:lnTo>
                  <a:lnTo>
                    <a:pt x="63982" y="1474851"/>
                  </a:lnTo>
                  <a:lnTo>
                    <a:pt x="88049" y="1470164"/>
                  </a:lnTo>
                  <a:lnTo>
                    <a:pt x="109220" y="1456118"/>
                  </a:lnTo>
                  <a:lnTo>
                    <a:pt x="190068" y="1375270"/>
                  </a:lnTo>
                  <a:lnTo>
                    <a:pt x="270916" y="1456118"/>
                  </a:lnTo>
                  <a:lnTo>
                    <a:pt x="292074" y="1470164"/>
                  </a:lnTo>
                  <a:lnTo>
                    <a:pt x="316153" y="1474851"/>
                  </a:lnTo>
                  <a:lnTo>
                    <a:pt x="340220" y="1470164"/>
                  </a:lnTo>
                  <a:lnTo>
                    <a:pt x="361391" y="1456118"/>
                  </a:lnTo>
                  <a:lnTo>
                    <a:pt x="375437" y="1434947"/>
                  </a:lnTo>
                  <a:lnTo>
                    <a:pt x="380123" y="1410881"/>
                  </a:lnTo>
                  <a:lnTo>
                    <a:pt x="375437" y="1386801"/>
                  </a:lnTo>
                  <a:lnTo>
                    <a:pt x="367779" y="1375270"/>
                  </a:lnTo>
                  <a:lnTo>
                    <a:pt x="361391" y="1365643"/>
                  </a:lnTo>
                  <a:lnTo>
                    <a:pt x="280543" y="1284795"/>
                  </a:lnTo>
                  <a:lnTo>
                    <a:pt x="361391" y="1203947"/>
                  </a:lnTo>
                  <a:lnTo>
                    <a:pt x="367779" y="1194320"/>
                  </a:lnTo>
                  <a:lnTo>
                    <a:pt x="375437" y="1182789"/>
                  </a:lnTo>
                  <a:lnTo>
                    <a:pt x="380123" y="1158709"/>
                  </a:lnTo>
                  <a:close/>
                </a:path>
                <a:path w="380364" h="4675505">
                  <a:moveTo>
                    <a:pt x="380123" y="63969"/>
                  </a:moveTo>
                  <a:lnTo>
                    <a:pt x="375437" y="39890"/>
                  </a:lnTo>
                  <a:lnTo>
                    <a:pt x="361391" y="18732"/>
                  </a:lnTo>
                  <a:lnTo>
                    <a:pt x="340220" y="4686"/>
                  </a:lnTo>
                  <a:lnTo>
                    <a:pt x="316153" y="0"/>
                  </a:lnTo>
                  <a:lnTo>
                    <a:pt x="292074" y="4686"/>
                  </a:lnTo>
                  <a:lnTo>
                    <a:pt x="270916" y="18732"/>
                  </a:lnTo>
                  <a:lnTo>
                    <a:pt x="190068" y="99580"/>
                  </a:lnTo>
                  <a:lnTo>
                    <a:pt x="109220" y="18732"/>
                  </a:lnTo>
                  <a:lnTo>
                    <a:pt x="88049" y="4686"/>
                  </a:lnTo>
                  <a:lnTo>
                    <a:pt x="63982" y="0"/>
                  </a:lnTo>
                  <a:lnTo>
                    <a:pt x="39903" y="4686"/>
                  </a:lnTo>
                  <a:lnTo>
                    <a:pt x="18745" y="18732"/>
                  </a:lnTo>
                  <a:lnTo>
                    <a:pt x="4686" y="39890"/>
                  </a:lnTo>
                  <a:lnTo>
                    <a:pt x="0" y="63969"/>
                  </a:lnTo>
                  <a:lnTo>
                    <a:pt x="4686" y="88049"/>
                  </a:lnTo>
                  <a:lnTo>
                    <a:pt x="18745" y="109207"/>
                  </a:lnTo>
                  <a:lnTo>
                    <a:pt x="99593" y="190055"/>
                  </a:lnTo>
                  <a:lnTo>
                    <a:pt x="18745" y="270903"/>
                  </a:lnTo>
                  <a:lnTo>
                    <a:pt x="4686" y="292061"/>
                  </a:lnTo>
                  <a:lnTo>
                    <a:pt x="0" y="316141"/>
                  </a:lnTo>
                  <a:lnTo>
                    <a:pt x="4686" y="340207"/>
                  </a:lnTo>
                  <a:lnTo>
                    <a:pt x="18745" y="361378"/>
                  </a:lnTo>
                  <a:lnTo>
                    <a:pt x="39903" y="375424"/>
                  </a:lnTo>
                  <a:lnTo>
                    <a:pt x="63982" y="380111"/>
                  </a:lnTo>
                  <a:lnTo>
                    <a:pt x="88049" y="375424"/>
                  </a:lnTo>
                  <a:lnTo>
                    <a:pt x="109220" y="361378"/>
                  </a:lnTo>
                  <a:lnTo>
                    <a:pt x="190068" y="280530"/>
                  </a:lnTo>
                  <a:lnTo>
                    <a:pt x="270916" y="361378"/>
                  </a:lnTo>
                  <a:lnTo>
                    <a:pt x="292074" y="375424"/>
                  </a:lnTo>
                  <a:lnTo>
                    <a:pt x="316153" y="380111"/>
                  </a:lnTo>
                  <a:lnTo>
                    <a:pt x="340220" y="375424"/>
                  </a:lnTo>
                  <a:lnTo>
                    <a:pt x="361391" y="361378"/>
                  </a:lnTo>
                  <a:lnTo>
                    <a:pt x="375437" y="340207"/>
                  </a:lnTo>
                  <a:lnTo>
                    <a:pt x="380123" y="316141"/>
                  </a:lnTo>
                  <a:lnTo>
                    <a:pt x="375437" y="292061"/>
                  </a:lnTo>
                  <a:lnTo>
                    <a:pt x="367779" y="280530"/>
                  </a:lnTo>
                  <a:lnTo>
                    <a:pt x="361391" y="270903"/>
                  </a:lnTo>
                  <a:lnTo>
                    <a:pt x="280543" y="190055"/>
                  </a:lnTo>
                  <a:lnTo>
                    <a:pt x="361391" y="109207"/>
                  </a:lnTo>
                  <a:lnTo>
                    <a:pt x="367779" y="99580"/>
                  </a:lnTo>
                  <a:lnTo>
                    <a:pt x="375437" y="88049"/>
                  </a:lnTo>
                  <a:lnTo>
                    <a:pt x="380123" y="63969"/>
                  </a:lnTo>
                  <a:close/>
                </a:path>
              </a:pathLst>
            </a:custGeom>
            <a:solidFill>
              <a:srgbClr val="F43F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49323" y="1638391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62456" y="1638391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75588" y="1638391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88720" y="1638391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01852" y="1638391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14984" y="1638391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28116" y="1638391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41248" y="1638391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4380" y="1638391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7512" y="1638391"/>
              <a:ext cx="66675" cy="133985"/>
            </a:xfrm>
            <a:custGeom>
              <a:avLst/>
              <a:gdLst/>
              <a:ahLst/>
              <a:cxnLst/>
              <a:rect l="l" t="t" r="r" b="b"/>
              <a:pathLst>
                <a:path w="66675" h="133985">
                  <a:moveTo>
                    <a:pt x="66242" y="0"/>
                  </a:moveTo>
                  <a:lnTo>
                    <a:pt x="0" y="133413"/>
                  </a:lnTo>
                </a:path>
              </a:pathLst>
            </a:custGeom>
            <a:ln w="20842">
              <a:solidFill>
                <a:srgbClr val="E3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44500" y="1341625"/>
            <a:ext cx="17151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D1640"/>
                </a:solidFill>
                <a:latin typeface="Gotham Bold"/>
                <a:cs typeface="Gotham Bold"/>
              </a:rPr>
              <a:t>DO’S</a:t>
            </a:r>
            <a:r>
              <a:rPr sz="1400" spc="-20" dirty="0">
                <a:solidFill>
                  <a:srgbClr val="1D1640"/>
                </a:solidFill>
                <a:latin typeface="Gotham Bold"/>
                <a:cs typeface="Gotham Bold"/>
              </a:rPr>
              <a:t> </a:t>
            </a:r>
            <a:r>
              <a:rPr sz="1400" dirty="0">
                <a:solidFill>
                  <a:srgbClr val="1D1640"/>
                </a:solidFill>
                <a:latin typeface="Gotham Bold"/>
                <a:cs typeface="Gotham Bold"/>
              </a:rPr>
              <a:t>AND</a:t>
            </a:r>
            <a:r>
              <a:rPr sz="1400" spc="-20" dirty="0">
                <a:solidFill>
                  <a:srgbClr val="1D1640"/>
                </a:solidFill>
                <a:latin typeface="Gotham Bold"/>
                <a:cs typeface="Gotham Bold"/>
              </a:rPr>
              <a:t> </a:t>
            </a:r>
            <a:r>
              <a:rPr sz="1400" spc="-10" dirty="0">
                <a:solidFill>
                  <a:srgbClr val="1D1640"/>
                </a:solidFill>
                <a:latin typeface="Gotham Bold"/>
                <a:cs typeface="Gotham Bold"/>
              </a:rPr>
              <a:t>DON’TS</a:t>
            </a:r>
            <a:endParaRPr sz="1400">
              <a:latin typeface="Gotham Bold"/>
              <a:cs typeface="Gotham Bold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CUSHMAN &amp; </a:t>
            </a:r>
            <a:r>
              <a:rPr spc="-10" dirty="0"/>
              <a:t>WAKEFIELD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sp>
        <p:nvSpPr>
          <p:cNvPr id="32" name="object 32"/>
          <p:cNvSpPr txBox="1"/>
          <p:nvPr/>
        </p:nvSpPr>
        <p:spPr>
          <a:xfrm>
            <a:off x="469925" y="2032556"/>
            <a:ext cx="368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0092AC"/>
                </a:solidFill>
                <a:latin typeface="Gotham Bold"/>
                <a:cs typeface="Gotham Bold"/>
              </a:rPr>
              <a:t>DO:</a:t>
            </a:r>
            <a:endParaRPr sz="1400">
              <a:latin typeface="Gotham Bold"/>
              <a:cs typeface="Gotham Bol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31640" y="2032556"/>
            <a:ext cx="6731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E3002B"/>
                </a:solidFill>
                <a:latin typeface="Gotham Bold"/>
                <a:cs typeface="Gotham Bold"/>
              </a:rPr>
              <a:t>DON’T:</a:t>
            </a:r>
            <a:endParaRPr sz="1400">
              <a:latin typeface="Gotham Bold"/>
              <a:cs typeface="Gotham Bol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315719" y="2483484"/>
            <a:ext cx="249936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092AC"/>
                </a:solidFill>
                <a:latin typeface="Gotham Bold"/>
                <a:cs typeface="Gotham Bold"/>
              </a:rPr>
              <a:t>Story</a:t>
            </a:r>
            <a:r>
              <a:rPr sz="1100" spc="-30" dirty="0">
                <a:solidFill>
                  <a:srgbClr val="0092AC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0092AC"/>
                </a:solidFill>
                <a:latin typeface="Gotham Bold"/>
                <a:cs typeface="Gotham Bold"/>
              </a:rPr>
              <a:t>tell</a:t>
            </a:r>
            <a:r>
              <a:rPr sz="1100" spc="-25" dirty="0">
                <a:solidFill>
                  <a:srgbClr val="0092AC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0092AC"/>
                </a:solidFill>
                <a:latin typeface="Gotham Bold"/>
                <a:cs typeface="Gotham Bold"/>
              </a:rPr>
              <a:t>on</a:t>
            </a:r>
            <a:r>
              <a:rPr sz="1100" spc="-30" dirty="0">
                <a:solidFill>
                  <a:srgbClr val="0092AC"/>
                </a:solidFill>
                <a:latin typeface="Gotham Bold"/>
                <a:cs typeface="Gotham Bold"/>
              </a:rPr>
              <a:t> </a:t>
            </a:r>
            <a:r>
              <a:rPr sz="1100" spc="-10" dirty="0">
                <a:solidFill>
                  <a:srgbClr val="0092AC"/>
                </a:solidFill>
                <a:latin typeface="Gotham Bold"/>
                <a:cs typeface="Gotham Bold"/>
              </a:rPr>
              <a:t>LinkedIn.</a:t>
            </a:r>
            <a:endParaRPr sz="1100">
              <a:latin typeface="Gotham Bold"/>
              <a:cs typeface="Gotham Bold"/>
            </a:endParaRPr>
          </a:p>
          <a:p>
            <a:pPr marL="12700" marR="5080">
              <a:lnSpc>
                <a:spcPct val="100000"/>
              </a:lnSpc>
            </a:pP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Professional</a:t>
            </a:r>
            <a:r>
              <a:rPr sz="1100" spc="-4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interests</a:t>
            </a:r>
            <a:r>
              <a:rPr sz="1100" spc="-3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or</a:t>
            </a:r>
            <a:r>
              <a:rPr sz="1100" spc="-3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events</a:t>
            </a:r>
            <a:r>
              <a:rPr sz="1100" spc="-3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that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you</a:t>
            </a:r>
            <a:r>
              <a:rPr sz="1100" spc="-5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attend,</a:t>
            </a:r>
            <a:r>
              <a:rPr sz="1100" spc="-5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certifications,</a:t>
            </a:r>
            <a:r>
              <a:rPr sz="1100" spc="-5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degrees,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and</a:t>
            </a:r>
            <a:r>
              <a:rPr sz="1100" spc="-3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career</a:t>
            </a:r>
            <a:r>
              <a:rPr sz="1100" spc="-3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relevant</a:t>
            </a:r>
            <a:r>
              <a:rPr sz="1100" spc="-3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stories</a:t>
            </a:r>
            <a:r>
              <a:rPr sz="1100" spc="-3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help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you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build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your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personal</a:t>
            </a:r>
            <a:r>
              <a:rPr sz="1100" spc="-1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brand.</a:t>
            </a:r>
            <a:endParaRPr sz="1100">
              <a:latin typeface="Gotham Book"/>
              <a:cs typeface="Gotham Boo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315719" y="5711811"/>
            <a:ext cx="252857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092AC"/>
                </a:solidFill>
                <a:latin typeface="Gotham Bold"/>
                <a:cs typeface="Gotham Bold"/>
              </a:rPr>
              <a:t>Make</a:t>
            </a:r>
            <a:r>
              <a:rPr sz="1100" spc="-45" dirty="0">
                <a:solidFill>
                  <a:srgbClr val="0092AC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0092AC"/>
                </a:solidFill>
                <a:latin typeface="Gotham Bold"/>
                <a:cs typeface="Gotham Bold"/>
              </a:rPr>
              <a:t>a</a:t>
            </a:r>
            <a:r>
              <a:rPr sz="1100" spc="-45" dirty="0">
                <a:solidFill>
                  <a:srgbClr val="0092AC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0092AC"/>
                </a:solidFill>
                <a:latin typeface="Gotham Bold"/>
                <a:cs typeface="Gotham Bold"/>
              </a:rPr>
              <a:t>few</a:t>
            </a:r>
            <a:r>
              <a:rPr sz="1100" spc="-45" dirty="0">
                <a:solidFill>
                  <a:srgbClr val="0092AC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0092AC"/>
                </a:solidFill>
                <a:latin typeface="Gotham Bold"/>
                <a:cs typeface="Gotham Bold"/>
              </a:rPr>
              <a:t>resume</a:t>
            </a:r>
            <a:r>
              <a:rPr sz="1100" spc="-40" dirty="0">
                <a:solidFill>
                  <a:srgbClr val="0092AC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0092AC"/>
                </a:solidFill>
                <a:latin typeface="Gotham Bold"/>
                <a:cs typeface="Gotham Bold"/>
              </a:rPr>
              <a:t>drafts</a:t>
            </a:r>
            <a:r>
              <a:rPr sz="1100" spc="-45" dirty="0">
                <a:solidFill>
                  <a:srgbClr val="0092AC"/>
                </a:solidFill>
                <a:latin typeface="Gotham Bold"/>
                <a:cs typeface="Gotham Bold"/>
              </a:rPr>
              <a:t> 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for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different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types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of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specialties,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so</a:t>
            </a:r>
            <a:r>
              <a:rPr sz="1100" spc="50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that</a:t>
            </a:r>
            <a:r>
              <a:rPr sz="1100" spc="-1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you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can</a:t>
            </a:r>
            <a:r>
              <a:rPr sz="1100" spc="-1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quickly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and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easily</a:t>
            </a:r>
            <a:r>
              <a:rPr sz="1100" spc="-1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edit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and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send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them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as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needed.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Tailor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the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resume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to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what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the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job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is</a:t>
            </a:r>
            <a:r>
              <a:rPr sz="1100" spc="-1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asking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for.</a:t>
            </a:r>
            <a:endParaRPr sz="1100">
              <a:latin typeface="Gotham Book"/>
              <a:cs typeface="Gotham Book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15719" y="6778559"/>
            <a:ext cx="254444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solidFill>
                  <a:srgbClr val="0092AC"/>
                </a:solidFill>
                <a:latin typeface="Gotham Bold"/>
                <a:cs typeface="Gotham Bold"/>
              </a:rPr>
              <a:t>Take</a:t>
            </a:r>
            <a:r>
              <a:rPr sz="1100" spc="-15" dirty="0">
                <a:solidFill>
                  <a:srgbClr val="0092AC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0092AC"/>
                </a:solidFill>
                <a:latin typeface="Gotham Bold"/>
                <a:cs typeface="Gotham Bold"/>
              </a:rPr>
              <a:t>good</a:t>
            </a:r>
            <a:r>
              <a:rPr sz="1100" spc="-10" dirty="0">
                <a:solidFill>
                  <a:srgbClr val="0092AC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0092AC"/>
                </a:solidFill>
                <a:latin typeface="Gotham Bold"/>
                <a:cs typeface="Gotham Bold"/>
              </a:rPr>
              <a:t>advice</a:t>
            </a:r>
            <a:r>
              <a:rPr sz="1100" spc="-10" dirty="0">
                <a:solidFill>
                  <a:srgbClr val="0092AC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0092AC"/>
                </a:solidFill>
                <a:latin typeface="Gotham Bold"/>
                <a:cs typeface="Gotham Bold"/>
              </a:rPr>
              <a:t>and</a:t>
            </a:r>
            <a:r>
              <a:rPr sz="1100" spc="-10" dirty="0">
                <a:solidFill>
                  <a:srgbClr val="0092AC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0092AC"/>
                </a:solidFill>
                <a:latin typeface="Gotham Bold"/>
                <a:cs typeface="Gotham Bold"/>
              </a:rPr>
              <a:t>act</a:t>
            </a:r>
            <a:r>
              <a:rPr sz="1100" spc="-10" dirty="0">
                <a:solidFill>
                  <a:srgbClr val="0092AC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0092AC"/>
                </a:solidFill>
                <a:latin typeface="Gotham Bold"/>
                <a:cs typeface="Gotham Bold"/>
              </a:rPr>
              <a:t>on</a:t>
            </a:r>
            <a:r>
              <a:rPr sz="1100" spc="-10" dirty="0">
                <a:solidFill>
                  <a:srgbClr val="0092AC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0092AC"/>
                </a:solidFill>
                <a:latin typeface="Gotham Bold"/>
                <a:cs typeface="Gotham Bold"/>
              </a:rPr>
              <a:t>it.</a:t>
            </a:r>
            <a:r>
              <a:rPr sz="1100" spc="-10" dirty="0">
                <a:solidFill>
                  <a:srgbClr val="0092AC"/>
                </a:solidFill>
                <a:latin typeface="Gotham Bold"/>
                <a:cs typeface="Gotham Bold"/>
              </a:rPr>
              <a:t> 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Not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all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advice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is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the</a:t>
            </a:r>
            <a:r>
              <a:rPr sz="1100" spc="-1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right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advice,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and 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there’s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lot</a:t>
            </a:r>
            <a:r>
              <a:rPr sz="1100" spc="-1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of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it</a:t>
            </a:r>
            <a:r>
              <a:rPr sz="1100" spc="-1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out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there.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Look</a:t>
            </a:r>
            <a:endParaRPr sz="1100">
              <a:latin typeface="Gotham Book"/>
              <a:cs typeface="Gotham Book"/>
            </a:endParaRPr>
          </a:p>
          <a:p>
            <a:pPr marL="12700" marR="197485">
              <a:lnSpc>
                <a:spcPct val="100000"/>
              </a:lnSpc>
            </a:pP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for</a:t>
            </a:r>
            <a:r>
              <a:rPr sz="1100" spc="-1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common</a:t>
            </a:r>
            <a:r>
              <a:rPr sz="1100" spc="-1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themes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in</a:t>
            </a:r>
            <a:r>
              <a:rPr sz="1100" spc="-1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the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advice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you’re</a:t>
            </a:r>
            <a:r>
              <a:rPr sz="1100" spc="-8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getting.</a:t>
            </a:r>
            <a:endParaRPr sz="1100">
              <a:latin typeface="Gotham Book"/>
              <a:cs typeface="Gotham Book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315719" y="7845309"/>
            <a:ext cx="2682240" cy="1198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0092AC"/>
                </a:solidFill>
                <a:latin typeface="Gotham Bold"/>
                <a:cs typeface="Gotham Bold"/>
              </a:rPr>
              <a:t>Interview</a:t>
            </a:r>
            <a:r>
              <a:rPr sz="1100" spc="-20" dirty="0">
                <a:solidFill>
                  <a:srgbClr val="0092AC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0092AC"/>
                </a:solidFill>
                <a:latin typeface="Gotham Bold"/>
                <a:cs typeface="Gotham Bold"/>
              </a:rPr>
              <a:t>with</a:t>
            </a:r>
            <a:r>
              <a:rPr sz="1100" spc="-20" dirty="0">
                <a:solidFill>
                  <a:srgbClr val="0092AC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0092AC"/>
                </a:solidFill>
                <a:latin typeface="Gotham Bold"/>
                <a:cs typeface="Gotham Bold"/>
              </a:rPr>
              <a:t>as</a:t>
            </a:r>
            <a:r>
              <a:rPr sz="1100" spc="-15" dirty="0">
                <a:solidFill>
                  <a:srgbClr val="0092AC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0092AC"/>
                </a:solidFill>
                <a:latin typeface="Gotham Bold"/>
                <a:cs typeface="Gotham Bold"/>
              </a:rPr>
              <a:t>many</a:t>
            </a:r>
            <a:r>
              <a:rPr sz="1100" spc="-20" dirty="0">
                <a:solidFill>
                  <a:srgbClr val="0092AC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0092AC"/>
                </a:solidFill>
                <a:latin typeface="Gotham Bold"/>
                <a:cs typeface="Gotham Bold"/>
              </a:rPr>
              <a:t>people</a:t>
            </a:r>
            <a:r>
              <a:rPr sz="1100" spc="-15" dirty="0">
                <a:solidFill>
                  <a:srgbClr val="0092AC"/>
                </a:solidFill>
                <a:latin typeface="Gotham Bold"/>
                <a:cs typeface="Gotham Bold"/>
              </a:rPr>
              <a:t> </a:t>
            </a:r>
            <a:r>
              <a:rPr sz="1100" spc="-25" dirty="0">
                <a:solidFill>
                  <a:srgbClr val="0092AC"/>
                </a:solidFill>
                <a:latin typeface="Gotham Bold"/>
                <a:cs typeface="Gotham Bold"/>
              </a:rPr>
              <a:t>as</a:t>
            </a:r>
            <a:r>
              <a:rPr sz="1100" spc="500" dirty="0">
                <a:solidFill>
                  <a:srgbClr val="0092AC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0092AC"/>
                </a:solidFill>
                <a:latin typeface="Gotham Bold"/>
                <a:cs typeface="Gotham Bold"/>
              </a:rPr>
              <a:t>you</a:t>
            </a:r>
            <a:r>
              <a:rPr sz="1100" spc="-30" dirty="0">
                <a:solidFill>
                  <a:srgbClr val="0092AC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0092AC"/>
                </a:solidFill>
                <a:latin typeface="Gotham Bold"/>
                <a:cs typeface="Gotham Bold"/>
              </a:rPr>
              <a:t>can.</a:t>
            </a:r>
            <a:r>
              <a:rPr sz="1100" spc="-30" dirty="0">
                <a:solidFill>
                  <a:srgbClr val="0092AC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Even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for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jobs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you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don’t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want.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Sounds</a:t>
            </a:r>
            <a:r>
              <a:rPr sz="1100" spc="-6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counterproductive?</a:t>
            </a:r>
            <a:r>
              <a:rPr sz="1100" spc="19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Interview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practice</a:t>
            </a:r>
            <a:r>
              <a:rPr sz="1100" spc="-4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makes</a:t>
            </a:r>
            <a:r>
              <a:rPr sz="1100" spc="-3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you</a:t>
            </a:r>
            <a:r>
              <a:rPr sz="1100" spc="-3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better</a:t>
            </a:r>
            <a:r>
              <a:rPr sz="1100" spc="-3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each</a:t>
            </a:r>
            <a:r>
              <a:rPr sz="1100" spc="-4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time.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The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interview</a:t>
            </a:r>
            <a:r>
              <a:rPr sz="1100" spc="-1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for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the</a:t>
            </a:r>
            <a:r>
              <a:rPr sz="1100" spc="-1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job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you</a:t>
            </a:r>
            <a:r>
              <a:rPr sz="1100" spc="-1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don’t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want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may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result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in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conversation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about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</a:t>
            </a:r>
            <a:r>
              <a:rPr sz="1100" spc="-1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job</a:t>
            </a:r>
            <a:r>
              <a:rPr sz="1100" spc="-1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you</a:t>
            </a:r>
            <a:r>
              <a:rPr sz="1100" spc="-1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do</a:t>
            </a:r>
            <a:r>
              <a:rPr sz="1100" spc="-1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want.</a:t>
            </a:r>
            <a:endParaRPr sz="1100">
              <a:latin typeface="Gotham Book"/>
              <a:cs typeface="Gotham Book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315719" y="3578173"/>
            <a:ext cx="2508250" cy="166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4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092AC"/>
                </a:solidFill>
                <a:latin typeface="Gotham Bold"/>
                <a:cs typeface="Gotham Bold"/>
              </a:rPr>
              <a:t>Ask</a:t>
            </a:r>
            <a:r>
              <a:rPr sz="1100" spc="-20" dirty="0">
                <a:solidFill>
                  <a:srgbClr val="0092AC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0092AC"/>
                </a:solidFill>
                <a:latin typeface="Gotham Bold"/>
                <a:cs typeface="Gotham Bold"/>
              </a:rPr>
              <a:t>your</a:t>
            </a:r>
            <a:r>
              <a:rPr sz="1100" spc="-20" dirty="0">
                <a:solidFill>
                  <a:srgbClr val="0092AC"/>
                </a:solidFill>
                <a:latin typeface="Gotham Bold"/>
                <a:cs typeface="Gotham Bold"/>
              </a:rPr>
              <a:t> </a:t>
            </a:r>
            <a:r>
              <a:rPr sz="1100" spc="-10" dirty="0">
                <a:solidFill>
                  <a:srgbClr val="0092AC"/>
                </a:solidFill>
                <a:latin typeface="Gotham Bold"/>
                <a:cs typeface="Gotham Bold"/>
              </a:rPr>
              <a:t>connections</a:t>
            </a:r>
            <a:r>
              <a:rPr sz="1100" spc="-15" dirty="0">
                <a:solidFill>
                  <a:srgbClr val="0092AC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to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introduce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you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to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others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who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may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help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you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make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progress.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Every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conversation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you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have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should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include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“is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there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anyone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else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you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can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recommend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or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introduce</a:t>
            </a:r>
            <a:r>
              <a:rPr sz="1100" spc="-3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me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to?”.</a:t>
            </a:r>
            <a:endParaRPr sz="1100">
              <a:latin typeface="Gotham Book"/>
              <a:cs typeface="Gotham Book"/>
            </a:endParaRPr>
          </a:p>
          <a:p>
            <a:pPr marL="12700" marR="5080" algn="just">
              <a:lnSpc>
                <a:spcPct val="100000"/>
              </a:lnSpc>
              <a:spcBef>
                <a:spcPts val="1025"/>
              </a:spcBef>
            </a:pPr>
            <a:r>
              <a:rPr sz="1100" dirty="0">
                <a:solidFill>
                  <a:srgbClr val="0092AC"/>
                </a:solidFill>
                <a:latin typeface="Gotham Bold"/>
                <a:cs typeface="Gotham Bold"/>
              </a:rPr>
              <a:t>Apply</a:t>
            </a:r>
            <a:r>
              <a:rPr sz="1100" spc="-25" dirty="0">
                <a:solidFill>
                  <a:srgbClr val="0092AC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0092AC"/>
                </a:solidFill>
                <a:latin typeface="Gotham Bold"/>
                <a:cs typeface="Gotham Bold"/>
              </a:rPr>
              <a:t>to</a:t>
            </a:r>
            <a:r>
              <a:rPr sz="1100" spc="-20" dirty="0">
                <a:solidFill>
                  <a:srgbClr val="0092AC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0092AC"/>
                </a:solidFill>
                <a:latin typeface="Gotham Bold"/>
                <a:cs typeface="Gotham Bold"/>
              </a:rPr>
              <a:t>and</a:t>
            </a:r>
            <a:r>
              <a:rPr sz="1100" spc="-20" dirty="0">
                <a:solidFill>
                  <a:srgbClr val="0092AC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0092AC"/>
                </a:solidFill>
                <a:latin typeface="Gotham Bold"/>
                <a:cs typeface="Gotham Bold"/>
              </a:rPr>
              <a:t>pursue</a:t>
            </a:r>
            <a:r>
              <a:rPr sz="1100" spc="-20" dirty="0">
                <a:solidFill>
                  <a:srgbClr val="0092AC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jobs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for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which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you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don’t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have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all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the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qualifications.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There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may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be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room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for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growth.</a:t>
            </a:r>
            <a:endParaRPr sz="1100">
              <a:latin typeface="Gotham Book"/>
              <a:cs typeface="Gotham Book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952530" y="2483343"/>
            <a:ext cx="2031364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Assume</a:t>
            </a:r>
            <a:r>
              <a:rPr sz="1100" spc="-4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that</a:t>
            </a:r>
            <a:r>
              <a:rPr sz="1100" spc="-3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</a:t>
            </a:r>
            <a:r>
              <a:rPr sz="1100" spc="-3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company</a:t>
            </a:r>
            <a:r>
              <a:rPr sz="1100" spc="-3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isn’t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hiring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veterans</a:t>
            </a:r>
            <a:r>
              <a:rPr sz="1100" spc="-1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because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they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didn’t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hire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you.</a:t>
            </a:r>
            <a:endParaRPr sz="1100">
              <a:latin typeface="Gotham Book"/>
              <a:cs typeface="Gotham Boo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952530" y="5711671"/>
            <a:ext cx="22536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Send</a:t>
            </a:r>
            <a:r>
              <a:rPr sz="1100" spc="-1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</a:t>
            </a:r>
            <a:r>
              <a:rPr sz="1100" spc="-1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resume</a:t>
            </a:r>
            <a:r>
              <a:rPr sz="1100" spc="-1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to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</a:t>
            </a:r>
            <a:r>
              <a:rPr sz="1100" spc="-1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recruiter</a:t>
            </a:r>
            <a:r>
              <a:rPr sz="1100" spc="-1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or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company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team</a:t>
            </a:r>
            <a:r>
              <a:rPr sz="1100" spc="-1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member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and</a:t>
            </a:r>
            <a:r>
              <a:rPr sz="1100" spc="-1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ask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“do</a:t>
            </a:r>
            <a:r>
              <a:rPr sz="1100" spc="-5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you</a:t>
            </a:r>
            <a:r>
              <a:rPr sz="1100" spc="-5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spc="-10" dirty="0">
                <a:solidFill>
                  <a:srgbClr val="E3002B"/>
                </a:solidFill>
                <a:latin typeface="Gotham Bold"/>
                <a:cs typeface="Gotham Bold"/>
              </a:rPr>
              <a:t>have</a:t>
            </a:r>
            <a:r>
              <a:rPr sz="1100" spc="-5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anything?”</a:t>
            </a:r>
            <a:r>
              <a:rPr sz="1100" spc="-5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Look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for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roles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and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get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specific.</a:t>
            </a:r>
            <a:endParaRPr sz="1100">
              <a:latin typeface="Gotham Book"/>
              <a:cs typeface="Gotham Book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952530" y="6778420"/>
            <a:ext cx="2356485" cy="1198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465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Give</a:t>
            </a:r>
            <a:r>
              <a:rPr sz="1100" spc="29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up.</a:t>
            </a:r>
            <a:r>
              <a:rPr sz="1100" spc="-1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Giving</a:t>
            </a:r>
            <a:r>
              <a:rPr sz="1100" spc="-1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up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and</a:t>
            </a:r>
            <a:r>
              <a:rPr sz="1100" spc="-1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getting frustrated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will</a:t>
            </a:r>
            <a:r>
              <a:rPr sz="1100" spc="-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only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harm</a:t>
            </a:r>
            <a:r>
              <a:rPr sz="1100" spc="-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your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chances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and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motivation.</a:t>
            </a:r>
            <a:r>
              <a:rPr sz="1100" spc="27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Careers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are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like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lattice,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not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ladder.</a:t>
            </a:r>
            <a:endParaRPr sz="1100">
              <a:latin typeface="Gotham Book"/>
              <a:cs typeface="Gotham Book"/>
            </a:endParaRPr>
          </a:p>
          <a:p>
            <a:pPr marL="12700" marR="5080" algn="just">
              <a:lnSpc>
                <a:spcPct val="100000"/>
              </a:lnSpc>
            </a:pPr>
            <a:r>
              <a:rPr sz="1100" spc="-35" dirty="0">
                <a:solidFill>
                  <a:srgbClr val="535758"/>
                </a:solidFill>
                <a:latin typeface="Gotham Book"/>
                <a:cs typeface="Gotham Book"/>
              </a:rPr>
              <a:t>You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can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go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up,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down,</a:t>
            </a:r>
            <a:r>
              <a:rPr sz="1100" spc="-1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side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to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side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–</a:t>
            </a:r>
            <a:r>
              <a:rPr sz="1100" spc="-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sometimes setbacks</a:t>
            </a:r>
            <a:r>
              <a:rPr sz="1100" spc="-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can lead 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to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great</a:t>
            </a:r>
            <a:r>
              <a:rPr sz="1100" spc="-4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things.</a:t>
            </a:r>
            <a:endParaRPr sz="1100">
              <a:latin typeface="Gotham Book"/>
              <a:cs typeface="Gotham Book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952530" y="3578033"/>
            <a:ext cx="2353945" cy="193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solidFill>
                  <a:srgbClr val="E3002B"/>
                </a:solidFill>
                <a:latin typeface="Gotham Bold"/>
                <a:cs typeface="Gotham Bold"/>
              </a:rPr>
              <a:t>Take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to</a:t>
            </a:r>
            <a:r>
              <a:rPr sz="1100" spc="-3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LinkedIn</a:t>
            </a:r>
            <a:r>
              <a:rPr sz="1100" spc="-3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spc="-10" dirty="0">
                <a:solidFill>
                  <a:srgbClr val="E3002B"/>
                </a:solidFill>
                <a:latin typeface="Gotham Bold"/>
                <a:cs typeface="Gotham Bold"/>
              </a:rPr>
              <a:t>expressing</a:t>
            </a:r>
            <a:r>
              <a:rPr sz="1100" spc="-3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spc="-20" dirty="0">
                <a:solidFill>
                  <a:srgbClr val="E3002B"/>
                </a:solidFill>
                <a:latin typeface="Gotham Bold"/>
                <a:cs typeface="Gotham Bold"/>
              </a:rPr>
              <a:t>your </a:t>
            </a:r>
            <a:r>
              <a:rPr sz="1100" spc="-10" dirty="0">
                <a:solidFill>
                  <a:srgbClr val="E3002B"/>
                </a:solidFill>
                <a:latin typeface="Gotham Bold"/>
                <a:cs typeface="Gotham Bold"/>
              </a:rPr>
              <a:t>displeasure</a:t>
            </a:r>
            <a:r>
              <a:rPr sz="1100" spc="-1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with</a:t>
            </a:r>
            <a:r>
              <a:rPr sz="1100" spc="-1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your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job</a:t>
            </a:r>
            <a:r>
              <a:rPr sz="1100" spc="-1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search.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It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will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tarnish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your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personal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brand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and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be</a:t>
            </a:r>
            <a:r>
              <a:rPr sz="1100" spc="-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of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little</a:t>
            </a:r>
            <a:r>
              <a:rPr sz="1100" spc="-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help.</a:t>
            </a:r>
            <a:r>
              <a:rPr sz="1100" spc="-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Remember, everyone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can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see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your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LinkedIn activity.</a:t>
            </a:r>
            <a:endParaRPr sz="1100">
              <a:latin typeface="Gotham Book"/>
              <a:cs typeface="Gotham Book"/>
            </a:endParaRPr>
          </a:p>
          <a:p>
            <a:pPr marL="12700" marR="90805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Send</a:t>
            </a:r>
            <a:r>
              <a:rPr sz="1100" spc="-1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emails</a:t>
            </a:r>
            <a:r>
              <a:rPr sz="1100" spc="-10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dirty="0">
                <a:solidFill>
                  <a:srgbClr val="E3002B"/>
                </a:solidFill>
                <a:latin typeface="Gotham Bold"/>
                <a:cs typeface="Gotham Bold"/>
              </a:rPr>
              <a:t>of</a:t>
            </a:r>
            <a:r>
              <a:rPr sz="1100" spc="-10" dirty="0">
                <a:solidFill>
                  <a:srgbClr val="E3002B"/>
                </a:solidFill>
                <a:latin typeface="Gotham Bold"/>
                <a:cs typeface="Gotham Bold"/>
              </a:rPr>
              <a:t> frustration</a:t>
            </a:r>
            <a:r>
              <a:rPr sz="1100" spc="-5" dirty="0">
                <a:solidFill>
                  <a:srgbClr val="E3002B"/>
                </a:solidFill>
                <a:latin typeface="Gotham Bold"/>
                <a:cs typeface="Gotham Bold"/>
              </a:rPr>
              <a:t> 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to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managers</a:t>
            </a:r>
            <a:r>
              <a:rPr sz="1100" spc="-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or 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recruiters</a:t>
            </a:r>
            <a:r>
              <a:rPr sz="1100" spc="-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if 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you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don’t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land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the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job.</a:t>
            </a:r>
            <a:r>
              <a:rPr sz="1100" spc="28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Instead,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ask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them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if</a:t>
            </a:r>
            <a:r>
              <a:rPr sz="1100" spc="-1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you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can</a:t>
            </a:r>
            <a:r>
              <a:rPr sz="1100" spc="-1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stay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in</a:t>
            </a:r>
            <a:r>
              <a:rPr sz="1100" spc="-15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touch</a:t>
            </a:r>
            <a:r>
              <a:rPr sz="1100" spc="-2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25" dirty="0">
                <a:solidFill>
                  <a:srgbClr val="535758"/>
                </a:solidFill>
                <a:latin typeface="Gotham Book"/>
                <a:cs typeface="Gotham Book"/>
              </a:rPr>
              <a:t>for </a:t>
            </a:r>
            <a:r>
              <a:rPr sz="1100" dirty="0">
                <a:solidFill>
                  <a:srgbClr val="535758"/>
                </a:solidFill>
                <a:latin typeface="Gotham Book"/>
                <a:cs typeface="Gotham Book"/>
              </a:rPr>
              <a:t>other</a:t>
            </a:r>
            <a:r>
              <a:rPr sz="1100" spc="-30" dirty="0">
                <a:solidFill>
                  <a:srgbClr val="535758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535758"/>
                </a:solidFill>
                <a:latin typeface="Gotham Book"/>
                <a:cs typeface="Gotham Book"/>
              </a:rPr>
              <a:t>opportunities.</a:t>
            </a:r>
            <a:endParaRPr sz="1100">
              <a:latin typeface="Gotham Book"/>
              <a:cs typeface="Gotham Boo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400" y="0"/>
                </a:moveTo>
                <a:lnTo>
                  <a:pt x="0" y="0"/>
                </a:lnTo>
                <a:lnTo>
                  <a:pt x="0" y="10058400"/>
                </a:lnTo>
                <a:lnTo>
                  <a:pt x="7772400" y="10058400"/>
                </a:lnTo>
                <a:lnTo>
                  <a:pt x="7772400" y="0"/>
                </a:lnTo>
                <a:close/>
              </a:path>
            </a:pathLst>
          </a:custGeom>
          <a:solidFill>
            <a:srgbClr val="1D16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8" y="9401040"/>
            <a:ext cx="2209796" cy="20016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062497" y="457200"/>
            <a:ext cx="0" cy="490220"/>
          </a:xfrm>
          <a:custGeom>
            <a:avLst/>
            <a:gdLst/>
            <a:ahLst/>
            <a:cxnLst/>
            <a:rect l="l" t="t" r="r" b="b"/>
            <a:pathLst>
              <a:path h="490219">
                <a:moveTo>
                  <a:pt x="0" y="0"/>
                </a:moveTo>
                <a:lnTo>
                  <a:pt x="0" y="490105"/>
                </a:lnTo>
              </a:path>
            </a:pathLst>
          </a:custGeom>
          <a:ln w="166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551611"/>
            <a:ext cx="395605" cy="294005"/>
          </a:xfrm>
          <a:custGeom>
            <a:avLst/>
            <a:gdLst/>
            <a:ahLst/>
            <a:cxnLst/>
            <a:rect l="l" t="t" r="r" b="b"/>
            <a:pathLst>
              <a:path w="395605" h="294005">
                <a:moveTo>
                  <a:pt x="17653" y="195872"/>
                </a:moveTo>
                <a:lnTo>
                  <a:pt x="0" y="209219"/>
                </a:lnTo>
                <a:lnTo>
                  <a:pt x="0" y="293700"/>
                </a:lnTo>
                <a:lnTo>
                  <a:pt x="17653" y="293700"/>
                </a:lnTo>
                <a:lnTo>
                  <a:pt x="17653" y="195872"/>
                </a:lnTo>
                <a:close/>
              </a:path>
              <a:path w="395605" h="294005">
                <a:moveTo>
                  <a:pt x="52006" y="169900"/>
                </a:moveTo>
                <a:lnTo>
                  <a:pt x="34353" y="183248"/>
                </a:lnTo>
                <a:lnTo>
                  <a:pt x="34353" y="293700"/>
                </a:lnTo>
                <a:lnTo>
                  <a:pt x="52006" y="293700"/>
                </a:lnTo>
                <a:lnTo>
                  <a:pt x="52006" y="169900"/>
                </a:lnTo>
                <a:close/>
              </a:path>
              <a:path w="395605" h="294005">
                <a:moveTo>
                  <a:pt x="86360" y="143941"/>
                </a:moveTo>
                <a:lnTo>
                  <a:pt x="68707" y="157289"/>
                </a:lnTo>
                <a:lnTo>
                  <a:pt x="68707" y="293700"/>
                </a:lnTo>
                <a:lnTo>
                  <a:pt x="86360" y="293700"/>
                </a:lnTo>
                <a:lnTo>
                  <a:pt x="86360" y="143941"/>
                </a:lnTo>
                <a:close/>
              </a:path>
              <a:path w="395605" h="294005">
                <a:moveTo>
                  <a:pt x="120713" y="64554"/>
                </a:moveTo>
                <a:lnTo>
                  <a:pt x="103060" y="77901"/>
                </a:lnTo>
                <a:lnTo>
                  <a:pt x="103060" y="293700"/>
                </a:lnTo>
                <a:lnTo>
                  <a:pt x="120713" y="293700"/>
                </a:lnTo>
                <a:lnTo>
                  <a:pt x="120713" y="64554"/>
                </a:lnTo>
                <a:close/>
              </a:path>
              <a:path w="395605" h="294005">
                <a:moveTo>
                  <a:pt x="155067" y="38582"/>
                </a:moveTo>
                <a:lnTo>
                  <a:pt x="137414" y="51930"/>
                </a:lnTo>
                <a:lnTo>
                  <a:pt x="137414" y="293700"/>
                </a:lnTo>
                <a:lnTo>
                  <a:pt x="155067" y="293700"/>
                </a:lnTo>
                <a:lnTo>
                  <a:pt x="155067" y="38582"/>
                </a:lnTo>
                <a:close/>
              </a:path>
              <a:path w="395605" h="294005">
                <a:moveTo>
                  <a:pt x="189420" y="12623"/>
                </a:moveTo>
                <a:lnTo>
                  <a:pt x="171767" y="25971"/>
                </a:lnTo>
                <a:lnTo>
                  <a:pt x="171767" y="293700"/>
                </a:lnTo>
                <a:lnTo>
                  <a:pt x="189420" y="293700"/>
                </a:lnTo>
                <a:lnTo>
                  <a:pt x="189420" y="12623"/>
                </a:lnTo>
                <a:close/>
              </a:path>
              <a:path w="395605" h="294005">
                <a:moveTo>
                  <a:pt x="292493" y="65290"/>
                </a:moveTo>
                <a:lnTo>
                  <a:pt x="206121" y="0"/>
                </a:lnTo>
                <a:lnTo>
                  <a:pt x="206121" y="293700"/>
                </a:lnTo>
                <a:lnTo>
                  <a:pt x="292493" y="293700"/>
                </a:lnTo>
                <a:lnTo>
                  <a:pt x="292493" y="65290"/>
                </a:lnTo>
                <a:close/>
              </a:path>
              <a:path w="395605" h="294005">
                <a:moveTo>
                  <a:pt x="395554" y="196951"/>
                </a:moveTo>
                <a:lnTo>
                  <a:pt x="309181" y="131660"/>
                </a:lnTo>
                <a:lnTo>
                  <a:pt x="309181" y="293700"/>
                </a:lnTo>
                <a:lnTo>
                  <a:pt x="395554" y="293700"/>
                </a:lnTo>
                <a:lnTo>
                  <a:pt x="395554" y="196951"/>
                </a:lnTo>
                <a:close/>
              </a:path>
            </a:pathLst>
          </a:custGeom>
          <a:solidFill>
            <a:srgbClr val="EE2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033970" y="615068"/>
            <a:ext cx="294640" cy="100330"/>
            <a:chOff x="1033970" y="615068"/>
            <a:chExt cx="294640" cy="100330"/>
          </a:xfrm>
        </p:grpSpPr>
        <p:pic>
          <p:nvPicPr>
            <p:cNvPr id="7" name="object 7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3970" y="616845"/>
              <a:ext cx="84315" cy="982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1319" y="615068"/>
              <a:ext cx="76568" cy="9991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6733" y="616847"/>
              <a:ext cx="81826" cy="96748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943" y="616847"/>
            <a:ext cx="85966" cy="96748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197789" y="748558"/>
            <a:ext cx="185420" cy="97155"/>
            <a:chOff x="1197789" y="748558"/>
            <a:chExt cx="185420" cy="97155"/>
          </a:xfrm>
        </p:grpSpPr>
        <p:pic>
          <p:nvPicPr>
            <p:cNvPr id="12" name="object 12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7789" y="748558"/>
              <a:ext cx="88036" cy="967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9730" y="748558"/>
              <a:ext cx="73025" cy="96748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1515427" y="748411"/>
            <a:ext cx="342265" cy="97155"/>
            <a:chOff x="1515427" y="748411"/>
            <a:chExt cx="342265" cy="97155"/>
          </a:xfrm>
        </p:grpSpPr>
        <p:sp>
          <p:nvSpPr>
            <p:cNvPr id="15" name="object 15"/>
            <p:cNvSpPr/>
            <p:nvPr/>
          </p:nvSpPr>
          <p:spPr>
            <a:xfrm>
              <a:off x="1515427" y="748550"/>
              <a:ext cx="21590" cy="97155"/>
            </a:xfrm>
            <a:custGeom>
              <a:avLst/>
              <a:gdLst/>
              <a:ahLst/>
              <a:cxnLst/>
              <a:rect l="l" t="t" r="r" b="b"/>
              <a:pathLst>
                <a:path w="21590" h="97155">
                  <a:moveTo>
                    <a:pt x="21285" y="0"/>
                  </a:moveTo>
                  <a:lnTo>
                    <a:pt x="0" y="0"/>
                  </a:lnTo>
                  <a:lnTo>
                    <a:pt x="0" y="96748"/>
                  </a:lnTo>
                  <a:lnTo>
                    <a:pt x="21285" y="96748"/>
                  </a:lnTo>
                  <a:lnTo>
                    <a:pt x="212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8086" y="748411"/>
              <a:ext cx="73025" cy="9674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2907" y="748558"/>
              <a:ext cx="69519" cy="9674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8015" y="748557"/>
              <a:ext cx="89154" cy="96748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717" y="615073"/>
            <a:ext cx="90119" cy="100063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1363515" y="616841"/>
            <a:ext cx="222885" cy="97155"/>
            <a:chOff x="1363515" y="616841"/>
            <a:chExt cx="222885" cy="97155"/>
          </a:xfrm>
        </p:grpSpPr>
        <p:pic>
          <p:nvPicPr>
            <p:cNvPr id="21" name="object 21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3515" y="616844"/>
              <a:ext cx="96062" cy="9674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3475" y="616841"/>
              <a:ext cx="102565" cy="96761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1071325" y="748550"/>
            <a:ext cx="102870" cy="97155"/>
          </a:xfrm>
          <a:custGeom>
            <a:avLst/>
            <a:gdLst/>
            <a:ahLst/>
            <a:cxnLst/>
            <a:rect l="l" t="t" r="r" b="b"/>
            <a:pathLst>
              <a:path w="102869" h="97155">
                <a:moveTo>
                  <a:pt x="61391" y="0"/>
                </a:moveTo>
                <a:lnTo>
                  <a:pt x="41173" y="0"/>
                </a:lnTo>
                <a:lnTo>
                  <a:pt x="0" y="96761"/>
                </a:lnTo>
                <a:lnTo>
                  <a:pt x="21704" y="96761"/>
                </a:lnTo>
                <a:lnTo>
                  <a:pt x="30543" y="75057"/>
                </a:lnTo>
                <a:lnTo>
                  <a:pt x="93329" y="75057"/>
                </a:lnTo>
                <a:lnTo>
                  <a:pt x="85331" y="56261"/>
                </a:lnTo>
                <a:lnTo>
                  <a:pt x="38150" y="56261"/>
                </a:lnTo>
                <a:lnTo>
                  <a:pt x="51003" y="24879"/>
                </a:lnTo>
                <a:lnTo>
                  <a:pt x="71978" y="24879"/>
                </a:lnTo>
                <a:lnTo>
                  <a:pt x="61391" y="0"/>
                </a:lnTo>
                <a:close/>
              </a:path>
              <a:path w="102869" h="97155">
                <a:moveTo>
                  <a:pt x="93329" y="75057"/>
                </a:moveTo>
                <a:lnTo>
                  <a:pt x="71462" y="75057"/>
                </a:lnTo>
                <a:lnTo>
                  <a:pt x="80302" y="96761"/>
                </a:lnTo>
                <a:lnTo>
                  <a:pt x="102565" y="96761"/>
                </a:lnTo>
                <a:lnTo>
                  <a:pt x="93329" y="75057"/>
                </a:lnTo>
                <a:close/>
              </a:path>
              <a:path w="102869" h="97155">
                <a:moveTo>
                  <a:pt x="71978" y="24879"/>
                </a:moveTo>
                <a:lnTo>
                  <a:pt x="51003" y="24879"/>
                </a:lnTo>
                <a:lnTo>
                  <a:pt x="63855" y="56261"/>
                </a:lnTo>
                <a:lnTo>
                  <a:pt x="85331" y="56261"/>
                </a:lnTo>
                <a:lnTo>
                  <a:pt x="71978" y="248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2689" y="748550"/>
            <a:ext cx="73723" cy="96761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915527" y="748553"/>
            <a:ext cx="156210" cy="97155"/>
          </a:xfrm>
          <a:custGeom>
            <a:avLst/>
            <a:gdLst/>
            <a:ahLst/>
            <a:cxnLst/>
            <a:rect l="l" t="t" r="r" b="b"/>
            <a:pathLst>
              <a:path w="156209" h="97155">
                <a:moveTo>
                  <a:pt x="155778" y="0"/>
                </a:moveTo>
                <a:lnTo>
                  <a:pt x="133007" y="0"/>
                </a:lnTo>
                <a:lnTo>
                  <a:pt x="110591" y="67398"/>
                </a:lnTo>
                <a:lnTo>
                  <a:pt x="88163" y="0"/>
                </a:lnTo>
                <a:lnTo>
                  <a:pt x="67614" y="0"/>
                </a:lnTo>
                <a:lnTo>
                  <a:pt x="45199" y="67398"/>
                </a:lnTo>
                <a:lnTo>
                  <a:pt x="22771" y="0"/>
                </a:lnTo>
                <a:lnTo>
                  <a:pt x="0" y="0"/>
                </a:lnTo>
                <a:lnTo>
                  <a:pt x="34861" y="96748"/>
                </a:lnTo>
                <a:lnTo>
                  <a:pt x="56019" y="96748"/>
                </a:lnTo>
                <a:lnTo>
                  <a:pt x="77889" y="30327"/>
                </a:lnTo>
                <a:lnTo>
                  <a:pt x="99771" y="96748"/>
                </a:lnTo>
                <a:lnTo>
                  <a:pt x="120916" y="96748"/>
                </a:lnTo>
                <a:lnTo>
                  <a:pt x="1557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927" y="615045"/>
            <a:ext cx="91973" cy="100342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300" y="542556"/>
            <a:ext cx="910335" cy="324091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728061" y="3028944"/>
            <a:ext cx="897255" cy="897255"/>
            <a:chOff x="728061" y="3028944"/>
            <a:chExt cx="897255" cy="897255"/>
          </a:xfrm>
        </p:grpSpPr>
        <p:pic>
          <p:nvPicPr>
            <p:cNvPr id="29" name="object 29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4411" y="3035294"/>
              <a:ext cx="884174" cy="884179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34411" y="3035294"/>
              <a:ext cx="884555" cy="884555"/>
            </a:xfrm>
            <a:custGeom>
              <a:avLst/>
              <a:gdLst/>
              <a:ahLst/>
              <a:cxnLst/>
              <a:rect l="l" t="t" r="r" b="b"/>
              <a:pathLst>
                <a:path w="884555" h="884554">
                  <a:moveTo>
                    <a:pt x="442087" y="884174"/>
                  </a:moveTo>
                  <a:lnTo>
                    <a:pt x="490257" y="881579"/>
                  </a:lnTo>
                  <a:lnTo>
                    <a:pt x="536924" y="873977"/>
                  </a:lnTo>
                  <a:lnTo>
                    <a:pt x="581820" y="861636"/>
                  </a:lnTo>
                  <a:lnTo>
                    <a:pt x="624674" y="844825"/>
                  </a:lnTo>
                  <a:lnTo>
                    <a:pt x="665216" y="823816"/>
                  </a:lnTo>
                  <a:lnTo>
                    <a:pt x="703177" y="798876"/>
                  </a:lnTo>
                  <a:lnTo>
                    <a:pt x="738287" y="770277"/>
                  </a:lnTo>
                  <a:lnTo>
                    <a:pt x="770277" y="738287"/>
                  </a:lnTo>
                  <a:lnTo>
                    <a:pt x="798876" y="703177"/>
                  </a:lnTo>
                  <a:lnTo>
                    <a:pt x="823816" y="665216"/>
                  </a:lnTo>
                  <a:lnTo>
                    <a:pt x="844825" y="624674"/>
                  </a:lnTo>
                  <a:lnTo>
                    <a:pt x="861636" y="581820"/>
                  </a:lnTo>
                  <a:lnTo>
                    <a:pt x="873977" y="536924"/>
                  </a:lnTo>
                  <a:lnTo>
                    <a:pt x="881579" y="490257"/>
                  </a:lnTo>
                  <a:lnTo>
                    <a:pt x="884174" y="442087"/>
                  </a:lnTo>
                  <a:lnTo>
                    <a:pt x="881579" y="393916"/>
                  </a:lnTo>
                  <a:lnTo>
                    <a:pt x="873977" y="347249"/>
                  </a:lnTo>
                  <a:lnTo>
                    <a:pt x="861636" y="302353"/>
                  </a:lnTo>
                  <a:lnTo>
                    <a:pt x="844825" y="259499"/>
                  </a:lnTo>
                  <a:lnTo>
                    <a:pt x="823816" y="218957"/>
                  </a:lnTo>
                  <a:lnTo>
                    <a:pt x="798876" y="180996"/>
                  </a:lnTo>
                  <a:lnTo>
                    <a:pt x="770277" y="145886"/>
                  </a:lnTo>
                  <a:lnTo>
                    <a:pt x="738287" y="113896"/>
                  </a:lnTo>
                  <a:lnTo>
                    <a:pt x="703177" y="85297"/>
                  </a:lnTo>
                  <a:lnTo>
                    <a:pt x="665216" y="60357"/>
                  </a:lnTo>
                  <a:lnTo>
                    <a:pt x="624674" y="39348"/>
                  </a:lnTo>
                  <a:lnTo>
                    <a:pt x="581820" y="22537"/>
                  </a:lnTo>
                  <a:lnTo>
                    <a:pt x="536924" y="10196"/>
                  </a:lnTo>
                  <a:lnTo>
                    <a:pt x="490257" y="2594"/>
                  </a:lnTo>
                  <a:lnTo>
                    <a:pt x="442087" y="0"/>
                  </a:lnTo>
                  <a:lnTo>
                    <a:pt x="393916" y="2594"/>
                  </a:lnTo>
                  <a:lnTo>
                    <a:pt x="347249" y="10196"/>
                  </a:lnTo>
                  <a:lnTo>
                    <a:pt x="302353" y="22537"/>
                  </a:lnTo>
                  <a:lnTo>
                    <a:pt x="259499" y="39348"/>
                  </a:lnTo>
                  <a:lnTo>
                    <a:pt x="218957" y="60357"/>
                  </a:lnTo>
                  <a:lnTo>
                    <a:pt x="180996" y="85297"/>
                  </a:lnTo>
                  <a:lnTo>
                    <a:pt x="145886" y="113896"/>
                  </a:lnTo>
                  <a:lnTo>
                    <a:pt x="113896" y="145886"/>
                  </a:lnTo>
                  <a:lnTo>
                    <a:pt x="85297" y="180996"/>
                  </a:lnTo>
                  <a:lnTo>
                    <a:pt x="60357" y="218957"/>
                  </a:lnTo>
                  <a:lnTo>
                    <a:pt x="39348" y="259499"/>
                  </a:lnTo>
                  <a:lnTo>
                    <a:pt x="22537" y="302353"/>
                  </a:lnTo>
                  <a:lnTo>
                    <a:pt x="10196" y="347249"/>
                  </a:lnTo>
                  <a:lnTo>
                    <a:pt x="2594" y="393916"/>
                  </a:lnTo>
                  <a:lnTo>
                    <a:pt x="0" y="442087"/>
                  </a:lnTo>
                  <a:lnTo>
                    <a:pt x="2594" y="490257"/>
                  </a:lnTo>
                  <a:lnTo>
                    <a:pt x="10196" y="536924"/>
                  </a:lnTo>
                  <a:lnTo>
                    <a:pt x="22537" y="581820"/>
                  </a:lnTo>
                  <a:lnTo>
                    <a:pt x="39348" y="624674"/>
                  </a:lnTo>
                  <a:lnTo>
                    <a:pt x="60357" y="665216"/>
                  </a:lnTo>
                  <a:lnTo>
                    <a:pt x="85297" y="703177"/>
                  </a:lnTo>
                  <a:lnTo>
                    <a:pt x="113896" y="738287"/>
                  </a:lnTo>
                  <a:lnTo>
                    <a:pt x="145886" y="770277"/>
                  </a:lnTo>
                  <a:lnTo>
                    <a:pt x="180996" y="798876"/>
                  </a:lnTo>
                  <a:lnTo>
                    <a:pt x="218957" y="823816"/>
                  </a:lnTo>
                  <a:lnTo>
                    <a:pt x="259499" y="844825"/>
                  </a:lnTo>
                  <a:lnTo>
                    <a:pt x="302353" y="861636"/>
                  </a:lnTo>
                  <a:lnTo>
                    <a:pt x="347249" y="873977"/>
                  </a:lnTo>
                  <a:lnTo>
                    <a:pt x="393916" y="881579"/>
                  </a:lnTo>
                  <a:lnTo>
                    <a:pt x="442087" y="884174"/>
                  </a:lnTo>
                  <a:close/>
                </a:path>
              </a:pathLst>
            </a:custGeom>
            <a:ln w="12700">
              <a:solidFill>
                <a:srgbClr val="EA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676653" y="4279386"/>
            <a:ext cx="897255" cy="897255"/>
            <a:chOff x="676653" y="4279386"/>
            <a:chExt cx="897255" cy="897255"/>
          </a:xfrm>
        </p:grpSpPr>
        <p:pic>
          <p:nvPicPr>
            <p:cNvPr id="32" name="object 32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003" y="4285736"/>
              <a:ext cx="884176" cy="88417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83003" y="4285736"/>
              <a:ext cx="884555" cy="884555"/>
            </a:xfrm>
            <a:custGeom>
              <a:avLst/>
              <a:gdLst/>
              <a:ahLst/>
              <a:cxnLst/>
              <a:rect l="l" t="t" r="r" b="b"/>
              <a:pathLst>
                <a:path w="884555" h="884554">
                  <a:moveTo>
                    <a:pt x="442087" y="884174"/>
                  </a:moveTo>
                  <a:lnTo>
                    <a:pt x="490257" y="881579"/>
                  </a:lnTo>
                  <a:lnTo>
                    <a:pt x="536924" y="873977"/>
                  </a:lnTo>
                  <a:lnTo>
                    <a:pt x="581820" y="861636"/>
                  </a:lnTo>
                  <a:lnTo>
                    <a:pt x="624674" y="844825"/>
                  </a:lnTo>
                  <a:lnTo>
                    <a:pt x="665216" y="823816"/>
                  </a:lnTo>
                  <a:lnTo>
                    <a:pt x="703177" y="798876"/>
                  </a:lnTo>
                  <a:lnTo>
                    <a:pt x="738287" y="770277"/>
                  </a:lnTo>
                  <a:lnTo>
                    <a:pt x="770277" y="738287"/>
                  </a:lnTo>
                  <a:lnTo>
                    <a:pt x="798876" y="703177"/>
                  </a:lnTo>
                  <a:lnTo>
                    <a:pt x="823816" y="665216"/>
                  </a:lnTo>
                  <a:lnTo>
                    <a:pt x="844825" y="624674"/>
                  </a:lnTo>
                  <a:lnTo>
                    <a:pt x="861636" y="581820"/>
                  </a:lnTo>
                  <a:lnTo>
                    <a:pt x="873977" y="536924"/>
                  </a:lnTo>
                  <a:lnTo>
                    <a:pt x="881579" y="490257"/>
                  </a:lnTo>
                  <a:lnTo>
                    <a:pt x="884174" y="442087"/>
                  </a:lnTo>
                  <a:lnTo>
                    <a:pt x="881579" y="393916"/>
                  </a:lnTo>
                  <a:lnTo>
                    <a:pt x="873977" y="347249"/>
                  </a:lnTo>
                  <a:lnTo>
                    <a:pt x="861636" y="302353"/>
                  </a:lnTo>
                  <a:lnTo>
                    <a:pt x="844825" y="259499"/>
                  </a:lnTo>
                  <a:lnTo>
                    <a:pt x="823816" y="218957"/>
                  </a:lnTo>
                  <a:lnTo>
                    <a:pt x="798876" y="180996"/>
                  </a:lnTo>
                  <a:lnTo>
                    <a:pt x="770277" y="145886"/>
                  </a:lnTo>
                  <a:lnTo>
                    <a:pt x="738287" y="113896"/>
                  </a:lnTo>
                  <a:lnTo>
                    <a:pt x="703177" y="85297"/>
                  </a:lnTo>
                  <a:lnTo>
                    <a:pt x="665216" y="60357"/>
                  </a:lnTo>
                  <a:lnTo>
                    <a:pt x="624674" y="39348"/>
                  </a:lnTo>
                  <a:lnTo>
                    <a:pt x="581820" y="22537"/>
                  </a:lnTo>
                  <a:lnTo>
                    <a:pt x="536924" y="10196"/>
                  </a:lnTo>
                  <a:lnTo>
                    <a:pt x="490257" y="2594"/>
                  </a:lnTo>
                  <a:lnTo>
                    <a:pt x="442087" y="0"/>
                  </a:lnTo>
                  <a:lnTo>
                    <a:pt x="393916" y="2594"/>
                  </a:lnTo>
                  <a:lnTo>
                    <a:pt x="347249" y="10196"/>
                  </a:lnTo>
                  <a:lnTo>
                    <a:pt x="302353" y="22537"/>
                  </a:lnTo>
                  <a:lnTo>
                    <a:pt x="259499" y="39348"/>
                  </a:lnTo>
                  <a:lnTo>
                    <a:pt x="218957" y="60357"/>
                  </a:lnTo>
                  <a:lnTo>
                    <a:pt x="180996" y="85297"/>
                  </a:lnTo>
                  <a:lnTo>
                    <a:pt x="145886" y="113896"/>
                  </a:lnTo>
                  <a:lnTo>
                    <a:pt x="113896" y="145886"/>
                  </a:lnTo>
                  <a:lnTo>
                    <a:pt x="85297" y="180996"/>
                  </a:lnTo>
                  <a:lnTo>
                    <a:pt x="60357" y="218957"/>
                  </a:lnTo>
                  <a:lnTo>
                    <a:pt x="39348" y="259499"/>
                  </a:lnTo>
                  <a:lnTo>
                    <a:pt x="22537" y="302353"/>
                  </a:lnTo>
                  <a:lnTo>
                    <a:pt x="10196" y="347249"/>
                  </a:lnTo>
                  <a:lnTo>
                    <a:pt x="2594" y="393916"/>
                  </a:lnTo>
                  <a:lnTo>
                    <a:pt x="0" y="442087"/>
                  </a:lnTo>
                  <a:lnTo>
                    <a:pt x="2594" y="490257"/>
                  </a:lnTo>
                  <a:lnTo>
                    <a:pt x="10196" y="536924"/>
                  </a:lnTo>
                  <a:lnTo>
                    <a:pt x="22537" y="581820"/>
                  </a:lnTo>
                  <a:lnTo>
                    <a:pt x="39348" y="624674"/>
                  </a:lnTo>
                  <a:lnTo>
                    <a:pt x="60357" y="665216"/>
                  </a:lnTo>
                  <a:lnTo>
                    <a:pt x="85297" y="703177"/>
                  </a:lnTo>
                  <a:lnTo>
                    <a:pt x="113896" y="738287"/>
                  </a:lnTo>
                  <a:lnTo>
                    <a:pt x="145886" y="770277"/>
                  </a:lnTo>
                  <a:lnTo>
                    <a:pt x="180996" y="798876"/>
                  </a:lnTo>
                  <a:lnTo>
                    <a:pt x="218957" y="823816"/>
                  </a:lnTo>
                  <a:lnTo>
                    <a:pt x="259499" y="844825"/>
                  </a:lnTo>
                  <a:lnTo>
                    <a:pt x="302353" y="861636"/>
                  </a:lnTo>
                  <a:lnTo>
                    <a:pt x="347249" y="873977"/>
                  </a:lnTo>
                  <a:lnTo>
                    <a:pt x="393916" y="881579"/>
                  </a:lnTo>
                  <a:lnTo>
                    <a:pt x="442087" y="884174"/>
                  </a:lnTo>
                  <a:close/>
                </a:path>
              </a:pathLst>
            </a:custGeom>
            <a:ln w="12700">
              <a:solidFill>
                <a:srgbClr val="EA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793139" y="3086864"/>
            <a:ext cx="22085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ADC2"/>
                </a:solidFill>
                <a:latin typeface="Gotham Bold"/>
                <a:cs typeface="Gotham Bold"/>
              </a:rPr>
              <a:t>Matt</a:t>
            </a:r>
            <a:r>
              <a:rPr sz="1200" spc="-20" dirty="0">
                <a:solidFill>
                  <a:srgbClr val="40ADC2"/>
                </a:solidFill>
                <a:latin typeface="Gotham Bold"/>
                <a:cs typeface="Gotham Bold"/>
              </a:rPr>
              <a:t> </a:t>
            </a:r>
            <a:r>
              <a:rPr sz="1200" spc="-10" dirty="0">
                <a:solidFill>
                  <a:srgbClr val="40ADC2"/>
                </a:solidFill>
                <a:latin typeface="Gotham Bold"/>
                <a:cs typeface="Gotham Bold"/>
              </a:rPr>
              <a:t>Disher</a:t>
            </a:r>
            <a:endParaRPr sz="1200">
              <a:latin typeface="Gotham Bold"/>
              <a:cs typeface="Gotham Bold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Gotham Book"/>
                <a:cs typeface="Gotham Book"/>
              </a:rPr>
              <a:t>Executive</a:t>
            </a:r>
            <a:r>
              <a:rPr sz="12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Gotham Book"/>
                <a:cs typeface="Gotham Book"/>
              </a:rPr>
              <a:t>Director</a:t>
            </a:r>
            <a:endParaRPr sz="1200">
              <a:latin typeface="Gotham Book"/>
              <a:cs typeface="Gotham Book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Gotham Book"/>
                <a:cs typeface="Gotham Book"/>
              </a:rPr>
              <a:t>Military</a:t>
            </a:r>
            <a:r>
              <a:rPr sz="12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FFFFFF"/>
                </a:solidFill>
                <a:latin typeface="Gotham Book"/>
                <a:cs typeface="Gotham Book"/>
              </a:rPr>
              <a:t>&amp;</a:t>
            </a:r>
            <a:r>
              <a:rPr sz="12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Gotham Book"/>
                <a:cs typeface="Gotham Book"/>
              </a:rPr>
              <a:t>Veterans</a:t>
            </a:r>
            <a:r>
              <a:rPr sz="1200" spc="-10" dirty="0">
                <a:solidFill>
                  <a:srgbClr val="FFFFFF"/>
                </a:solidFill>
                <a:latin typeface="Gotham Book"/>
                <a:cs typeface="Gotham Book"/>
              </a:rPr>
              <a:t> Programs </a:t>
            </a:r>
            <a:r>
              <a:rPr sz="1200" spc="-20" dirty="0">
                <a:solidFill>
                  <a:srgbClr val="FFFFFF"/>
                </a:solidFill>
                <a:latin typeface="Gotham Book"/>
                <a:cs typeface="Gotham Book"/>
              </a:rPr>
              <a:t>Veteran,</a:t>
            </a:r>
            <a:r>
              <a:rPr sz="12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FFFFFF"/>
                </a:solidFill>
                <a:latin typeface="Gotham Book"/>
                <a:cs typeface="Gotham Book"/>
              </a:rPr>
              <a:t>US</a:t>
            </a:r>
            <a:r>
              <a:rPr sz="1200" spc="-10" dirty="0">
                <a:solidFill>
                  <a:srgbClr val="FFFFFF"/>
                </a:solidFill>
                <a:latin typeface="Gotham Book"/>
                <a:cs typeface="Gotham Book"/>
              </a:rPr>
              <a:t> Marines</a:t>
            </a:r>
            <a:endParaRPr sz="1200">
              <a:latin typeface="Gotham Book"/>
              <a:cs typeface="Gotham Boo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793139" y="4292846"/>
            <a:ext cx="25482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ADC2"/>
                </a:solidFill>
                <a:latin typeface="Gotham Bold"/>
                <a:cs typeface="Gotham Bold"/>
              </a:rPr>
              <a:t>Jamie </a:t>
            </a:r>
            <a:r>
              <a:rPr sz="1200" spc="-10" dirty="0">
                <a:solidFill>
                  <a:srgbClr val="40ADC2"/>
                </a:solidFill>
                <a:latin typeface="Gotham Bold"/>
                <a:cs typeface="Gotham Bold"/>
              </a:rPr>
              <a:t>McCall</a:t>
            </a:r>
            <a:endParaRPr sz="1200">
              <a:latin typeface="Gotham Bold"/>
              <a:cs typeface="Gotham Bold"/>
            </a:endParaRPr>
          </a:p>
          <a:p>
            <a:pPr marL="12700" marR="369570">
              <a:lnSpc>
                <a:spcPct val="100000"/>
              </a:lnSpc>
            </a:pPr>
            <a:r>
              <a:rPr sz="1200" spc="-20" dirty="0">
                <a:solidFill>
                  <a:srgbClr val="FFFFFF"/>
                </a:solidFill>
                <a:latin typeface="Gotham Book"/>
                <a:cs typeface="Gotham Book"/>
              </a:rPr>
              <a:t>Sr.</a:t>
            </a:r>
            <a:r>
              <a:rPr sz="12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FFFFFF"/>
                </a:solidFill>
                <a:latin typeface="Gotham Book"/>
                <a:cs typeface="Gotham Book"/>
              </a:rPr>
              <a:t>Military</a:t>
            </a:r>
            <a:r>
              <a:rPr sz="12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Gotham Book"/>
                <a:cs typeface="Gotham Book"/>
              </a:rPr>
              <a:t>Programs</a:t>
            </a:r>
            <a:r>
              <a:rPr sz="12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Gotham Book"/>
                <a:cs typeface="Gotham Book"/>
              </a:rPr>
              <a:t>Partner </a:t>
            </a:r>
            <a:r>
              <a:rPr sz="1200" dirty="0">
                <a:solidFill>
                  <a:srgbClr val="FFFFFF"/>
                </a:solidFill>
                <a:latin typeface="Gotham Book"/>
                <a:cs typeface="Gotham Book"/>
              </a:rPr>
              <a:t>Skillbridge</a:t>
            </a:r>
            <a:r>
              <a:rPr sz="12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Gotham Book"/>
                <a:cs typeface="Gotham Book"/>
              </a:rPr>
              <a:t>Lead</a:t>
            </a:r>
            <a:endParaRPr sz="1200">
              <a:latin typeface="Gotham Book"/>
              <a:cs typeface="Gotham Book"/>
            </a:endParaRPr>
          </a:p>
          <a:p>
            <a:pPr marL="12700">
              <a:lnSpc>
                <a:spcPct val="100000"/>
              </a:lnSpc>
            </a:pPr>
            <a:r>
              <a:rPr sz="1200" spc="-20" dirty="0">
                <a:solidFill>
                  <a:srgbClr val="FFFFFF"/>
                </a:solidFill>
                <a:latin typeface="Gotham Book"/>
                <a:cs typeface="Gotham Book"/>
              </a:rPr>
              <a:t>Veteran,</a:t>
            </a:r>
            <a:r>
              <a:rPr sz="12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FFFFFF"/>
                </a:solidFill>
                <a:latin typeface="Gotham Book"/>
                <a:cs typeface="Gotham Book"/>
              </a:rPr>
              <a:t>US</a:t>
            </a:r>
            <a:r>
              <a:rPr sz="12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FFFFFF"/>
                </a:solidFill>
                <a:latin typeface="Gotham Book"/>
                <a:cs typeface="Gotham Book"/>
              </a:rPr>
              <a:t>Army</a:t>
            </a:r>
            <a:r>
              <a:rPr sz="12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FFFFFF"/>
                </a:solidFill>
                <a:latin typeface="Gotham Book"/>
                <a:cs typeface="Gotham Book"/>
              </a:rPr>
              <a:t>National</a:t>
            </a:r>
            <a:r>
              <a:rPr sz="1200" spc="-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Gotham Book"/>
                <a:cs typeface="Gotham Book"/>
              </a:rPr>
              <a:t>Guard</a:t>
            </a:r>
            <a:endParaRPr sz="1200">
              <a:latin typeface="Gotham Book"/>
              <a:cs typeface="Gotham Book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793139" y="5670156"/>
            <a:ext cx="2117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ADC2"/>
                </a:solidFill>
                <a:latin typeface="Gotham Bold"/>
                <a:cs typeface="Gotham Bold"/>
              </a:rPr>
              <a:t>Billy</a:t>
            </a:r>
            <a:r>
              <a:rPr sz="1200" spc="-30" dirty="0">
                <a:solidFill>
                  <a:srgbClr val="40ADC2"/>
                </a:solidFill>
                <a:latin typeface="Gotham Bold"/>
                <a:cs typeface="Gotham Bold"/>
              </a:rPr>
              <a:t> </a:t>
            </a:r>
            <a:r>
              <a:rPr sz="1200" spc="-10" dirty="0">
                <a:solidFill>
                  <a:srgbClr val="40ADC2"/>
                </a:solidFill>
                <a:latin typeface="Gotham Bold"/>
                <a:cs typeface="Gotham Bold"/>
              </a:rPr>
              <a:t>Flagg</a:t>
            </a:r>
            <a:endParaRPr sz="1200">
              <a:latin typeface="Gotham Bold"/>
              <a:cs typeface="Gotham Bold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Gotham Book"/>
                <a:cs typeface="Gotham Book"/>
              </a:rPr>
              <a:t>Military</a:t>
            </a:r>
            <a:r>
              <a:rPr sz="12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Gotham Book"/>
                <a:cs typeface="Gotham Book"/>
              </a:rPr>
              <a:t>Programs Specialist </a:t>
            </a:r>
            <a:r>
              <a:rPr sz="1200" spc="-20" dirty="0">
                <a:solidFill>
                  <a:srgbClr val="FFFFFF"/>
                </a:solidFill>
                <a:latin typeface="Gotham Book"/>
                <a:cs typeface="Gotham Book"/>
              </a:rPr>
              <a:t>Veteran,</a:t>
            </a:r>
            <a:r>
              <a:rPr sz="12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FFFFFF"/>
                </a:solidFill>
                <a:latin typeface="Gotham Book"/>
                <a:cs typeface="Gotham Book"/>
              </a:rPr>
              <a:t>US</a:t>
            </a:r>
            <a:r>
              <a:rPr sz="12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Gotham Book"/>
                <a:cs typeface="Gotham Book"/>
              </a:rPr>
              <a:t>Army</a:t>
            </a:r>
            <a:endParaRPr sz="1200">
              <a:latin typeface="Gotham Book"/>
              <a:cs typeface="Gotham Book"/>
            </a:endParaRPr>
          </a:p>
        </p:txBody>
      </p:sp>
      <p:pic>
        <p:nvPicPr>
          <p:cNvPr id="37" name="object 37"/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960" y="6949440"/>
            <a:ext cx="6589579" cy="1831848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676653" y="5529822"/>
            <a:ext cx="897255" cy="897255"/>
            <a:chOff x="676653" y="5529822"/>
            <a:chExt cx="897255" cy="897255"/>
          </a:xfrm>
        </p:grpSpPr>
        <p:pic>
          <p:nvPicPr>
            <p:cNvPr id="39" name="object 39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003" y="5536171"/>
              <a:ext cx="884176" cy="884175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83003" y="5536172"/>
              <a:ext cx="884555" cy="884555"/>
            </a:xfrm>
            <a:custGeom>
              <a:avLst/>
              <a:gdLst/>
              <a:ahLst/>
              <a:cxnLst/>
              <a:rect l="l" t="t" r="r" b="b"/>
              <a:pathLst>
                <a:path w="884555" h="884554">
                  <a:moveTo>
                    <a:pt x="442087" y="884174"/>
                  </a:moveTo>
                  <a:lnTo>
                    <a:pt x="490257" y="881579"/>
                  </a:lnTo>
                  <a:lnTo>
                    <a:pt x="536924" y="873977"/>
                  </a:lnTo>
                  <a:lnTo>
                    <a:pt x="581820" y="861636"/>
                  </a:lnTo>
                  <a:lnTo>
                    <a:pt x="624674" y="844825"/>
                  </a:lnTo>
                  <a:lnTo>
                    <a:pt x="665216" y="823816"/>
                  </a:lnTo>
                  <a:lnTo>
                    <a:pt x="703177" y="798876"/>
                  </a:lnTo>
                  <a:lnTo>
                    <a:pt x="738287" y="770277"/>
                  </a:lnTo>
                  <a:lnTo>
                    <a:pt x="770277" y="738287"/>
                  </a:lnTo>
                  <a:lnTo>
                    <a:pt x="798876" y="703177"/>
                  </a:lnTo>
                  <a:lnTo>
                    <a:pt x="823816" y="665216"/>
                  </a:lnTo>
                  <a:lnTo>
                    <a:pt x="844825" y="624674"/>
                  </a:lnTo>
                  <a:lnTo>
                    <a:pt x="861636" y="581820"/>
                  </a:lnTo>
                  <a:lnTo>
                    <a:pt x="873977" y="536924"/>
                  </a:lnTo>
                  <a:lnTo>
                    <a:pt x="881579" y="490257"/>
                  </a:lnTo>
                  <a:lnTo>
                    <a:pt x="884174" y="442087"/>
                  </a:lnTo>
                  <a:lnTo>
                    <a:pt x="881579" y="393916"/>
                  </a:lnTo>
                  <a:lnTo>
                    <a:pt x="873977" y="347249"/>
                  </a:lnTo>
                  <a:lnTo>
                    <a:pt x="861636" y="302353"/>
                  </a:lnTo>
                  <a:lnTo>
                    <a:pt x="844825" y="259499"/>
                  </a:lnTo>
                  <a:lnTo>
                    <a:pt x="823816" y="218957"/>
                  </a:lnTo>
                  <a:lnTo>
                    <a:pt x="798876" y="180996"/>
                  </a:lnTo>
                  <a:lnTo>
                    <a:pt x="770277" y="145886"/>
                  </a:lnTo>
                  <a:lnTo>
                    <a:pt x="738287" y="113896"/>
                  </a:lnTo>
                  <a:lnTo>
                    <a:pt x="703177" y="85297"/>
                  </a:lnTo>
                  <a:lnTo>
                    <a:pt x="665216" y="60357"/>
                  </a:lnTo>
                  <a:lnTo>
                    <a:pt x="624674" y="39348"/>
                  </a:lnTo>
                  <a:lnTo>
                    <a:pt x="581820" y="22537"/>
                  </a:lnTo>
                  <a:lnTo>
                    <a:pt x="536924" y="10196"/>
                  </a:lnTo>
                  <a:lnTo>
                    <a:pt x="490257" y="2594"/>
                  </a:lnTo>
                  <a:lnTo>
                    <a:pt x="442087" y="0"/>
                  </a:lnTo>
                  <a:lnTo>
                    <a:pt x="393916" y="2594"/>
                  </a:lnTo>
                  <a:lnTo>
                    <a:pt x="347249" y="10196"/>
                  </a:lnTo>
                  <a:lnTo>
                    <a:pt x="302353" y="22537"/>
                  </a:lnTo>
                  <a:lnTo>
                    <a:pt x="259499" y="39348"/>
                  </a:lnTo>
                  <a:lnTo>
                    <a:pt x="218957" y="60357"/>
                  </a:lnTo>
                  <a:lnTo>
                    <a:pt x="180996" y="85297"/>
                  </a:lnTo>
                  <a:lnTo>
                    <a:pt x="145886" y="113896"/>
                  </a:lnTo>
                  <a:lnTo>
                    <a:pt x="113896" y="145886"/>
                  </a:lnTo>
                  <a:lnTo>
                    <a:pt x="85297" y="180996"/>
                  </a:lnTo>
                  <a:lnTo>
                    <a:pt x="60357" y="218957"/>
                  </a:lnTo>
                  <a:lnTo>
                    <a:pt x="39348" y="259499"/>
                  </a:lnTo>
                  <a:lnTo>
                    <a:pt x="22537" y="302353"/>
                  </a:lnTo>
                  <a:lnTo>
                    <a:pt x="10196" y="347249"/>
                  </a:lnTo>
                  <a:lnTo>
                    <a:pt x="2594" y="393916"/>
                  </a:lnTo>
                  <a:lnTo>
                    <a:pt x="0" y="442087"/>
                  </a:lnTo>
                  <a:lnTo>
                    <a:pt x="2594" y="490257"/>
                  </a:lnTo>
                  <a:lnTo>
                    <a:pt x="10196" y="536924"/>
                  </a:lnTo>
                  <a:lnTo>
                    <a:pt x="22537" y="581820"/>
                  </a:lnTo>
                  <a:lnTo>
                    <a:pt x="39348" y="624674"/>
                  </a:lnTo>
                  <a:lnTo>
                    <a:pt x="60357" y="665216"/>
                  </a:lnTo>
                  <a:lnTo>
                    <a:pt x="85297" y="703177"/>
                  </a:lnTo>
                  <a:lnTo>
                    <a:pt x="113896" y="738287"/>
                  </a:lnTo>
                  <a:lnTo>
                    <a:pt x="145886" y="770277"/>
                  </a:lnTo>
                  <a:lnTo>
                    <a:pt x="180996" y="798876"/>
                  </a:lnTo>
                  <a:lnTo>
                    <a:pt x="218957" y="823816"/>
                  </a:lnTo>
                  <a:lnTo>
                    <a:pt x="259499" y="844825"/>
                  </a:lnTo>
                  <a:lnTo>
                    <a:pt x="302353" y="861636"/>
                  </a:lnTo>
                  <a:lnTo>
                    <a:pt x="347249" y="873977"/>
                  </a:lnTo>
                  <a:lnTo>
                    <a:pt x="393916" y="881579"/>
                  </a:lnTo>
                  <a:lnTo>
                    <a:pt x="442087" y="884174"/>
                  </a:lnTo>
                  <a:close/>
                </a:path>
              </a:pathLst>
            </a:custGeom>
            <a:ln w="12700">
              <a:solidFill>
                <a:srgbClr val="EA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1695</Words>
  <Application>Microsoft Macintosh PowerPoint</Application>
  <PresentationFormat>Custom</PresentationFormat>
  <Paragraphs>103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Gotham Bold</vt:lpstr>
      <vt:lpstr>Gotham Book</vt:lpstr>
      <vt:lpstr>Office Theme</vt:lpstr>
      <vt:lpstr>FIELD MANUAL TO A CAREER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Joshua Lensmire/USA</cp:lastModifiedBy>
  <cp:revision>3</cp:revision>
  <dcterms:created xsi:type="dcterms:W3CDTF">2025-02-18T21:24:15Z</dcterms:created>
  <dcterms:modified xsi:type="dcterms:W3CDTF">2025-02-18T21:47:29Z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2024-09-27T00:00:00Z</vt:filetime>
  </property>
  <property fmtid="{D5CDD505-2E9C-101B-9397-08002B2CF9AE}" pid="3" name="Creator">
    <vt:lpwstr>Adobe InDesign 19.4 (Windows)</vt:lpwstr>
  </property>
  <property fmtid="{D5CDD505-2E9C-101B-9397-08002B2CF9AE}" pid="4" name="LastSaved">
    <vt:filetime>2025-02-18T00:00:00Z</vt:filetime>
  </property>
  <property fmtid="{D5CDD505-2E9C-101B-9397-08002B2CF9AE}" pid="5" name="Producer">
    <vt:lpwstr>Adobe PDF Library 17.0</vt:lpwstr>
  </property>
</Properties>
</file>